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912" r:id="rId1"/>
  </p:sldMasterIdLst>
  <p:notesMasterIdLst>
    <p:notesMasterId r:id="rId10"/>
  </p:notesMasterIdLst>
  <p:sldIdLst>
    <p:sldId id="256" r:id="rId2"/>
    <p:sldId id="257" r:id="rId3"/>
    <p:sldId id="259" r:id="rId4"/>
    <p:sldId id="258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 autoAdjust="0"/>
    <p:restoredTop sz="76435" autoAdjust="0"/>
  </p:normalViewPr>
  <p:slideViewPr>
    <p:cSldViewPr>
      <p:cViewPr varScale="1">
        <p:scale>
          <a:sx n="83" d="100"/>
          <a:sy n="83" d="100"/>
        </p:scale>
        <p:origin x="-774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AB1FC8-C7FA-43F9-BDE3-596D208D795F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6E6ECB-D10F-42EB-AF87-C4B05A0369E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gsnti-norms.ru/norms/common/doc.asp?0&amp;/norms/stands/1_5.htm" TargetMode="External"/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Очень часто при написании научных трудов возникает необходимость представления различного материала в табличном виде</a:t>
            </a:r>
            <a:r>
              <a:rPr lang="ru-RU" baseline="0" dirty="0" smtClean="0">
                <a:latin typeface="Times New Roman" pitchFamily="18" charset="0"/>
              </a:rPr>
              <a:t>.</a:t>
            </a:r>
            <a:endParaRPr lang="ru-RU" baseline="0" dirty="0">
              <a:latin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E6ECB-D10F-42EB-AF87-C4B05A0369E9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0" dirty="0" smtClean="0"/>
              <a:t>6.6.1 Таблицы применяют для лучшей наглядности и удобства сравнения показателей. Название таблицы, при его наличии, должно отражать ее содержание, быть точным, кратким. Название таблицы следует помещать над таблицей слева, без абзацного отступа в одну строку с ее номером через тире. </a:t>
            </a:r>
          </a:p>
          <a:p>
            <a:r>
              <a:rPr lang="ru-RU" b="0" dirty="0" smtClean="0"/>
              <a:t>При переносе части таблицы название помещают только над первой частью таблицы, нижнюю горизонтальную черту, ограничивающую таблицу, не проводят. </a:t>
            </a:r>
          </a:p>
          <a:p>
            <a:r>
              <a:rPr lang="ru-RU" b="0" dirty="0" smtClean="0"/>
              <a:t>6.6.2 Таблицу следует располагать в отчете непосредственно после текста, в котором она упоминается впервые, или на следующей странице. </a:t>
            </a:r>
          </a:p>
          <a:p>
            <a:r>
              <a:rPr lang="ru-RU" b="0" dirty="0" smtClean="0"/>
              <a:t>6.6.3 На все таблицы должны быть ссылки в отчете. При ссылке следует писать слово «таблица» с указанием ее номера. </a:t>
            </a:r>
          </a:p>
          <a:p>
            <a:r>
              <a:rPr lang="ru-RU" b="0" dirty="0" smtClean="0"/>
              <a:t>6.6.4 Таблицу с большим количеством строк допускается переносить на другой лист (страницу). При переносе части таблицы на другой лист (страницу) слово «Таблица» и номер ее указывают один раз справа над первой частью таблицы, над другими частями пишут слово «Продолжение» и указывают номер таблицы, например: «Продолжение таблицы 1». При переносе таблицы на другой лист (страницу) заголовок помещают только над ее первой частью. </a:t>
            </a:r>
          </a:p>
          <a:p>
            <a:r>
              <a:rPr lang="ru-RU" b="0" dirty="0" smtClean="0"/>
              <a:t>Таблицу с большим количеством граф допускается делить на части и помещать одну часть под другой в пределах одной страницы. Если строки и графы таблицы выходят за формат страницы, то в первом случае в каждой части таблицы повторяется головка, во втором случае — боковик. </a:t>
            </a:r>
          </a:p>
          <a:p>
            <a:r>
              <a:rPr lang="ru-RU" b="0" dirty="0" smtClean="0"/>
              <a:t>Если повторяющийся в разных строках графы таблицы текст состоит из одного слова, то его после первого написания допускается заменять кавычками; если из двух и более слов, то при первом повторении его заменяют словами «То же», а далее — кавычками. Ставить кавычки вместо повторяющихся цифр, марок, знаков, математических и химических символов не допускается. Если цифровые или иные данные в какой-либо строке таблицы не приводят, то в ней ставят прочерк. </a:t>
            </a:r>
          </a:p>
          <a:p>
            <a:r>
              <a:rPr lang="ru-RU" b="0" dirty="0" smtClean="0"/>
              <a:t>6.6.6 Таблицы, за исключением таблиц приложений, следует нумеровать арабскими цифрами сквозной нумерацией. </a:t>
            </a:r>
          </a:p>
          <a:p>
            <a:r>
              <a:rPr lang="ru-RU" b="0" dirty="0" smtClean="0"/>
              <a:t>Допускается нумеровать таблицы в пределах раздела. В этом случае номер таблицы состоит из номера раздела и порядкового номера таблицы, разделенных точкой. </a:t>
            </a:r>
          </a:p>
          <a:p>
            <a:r>
              <a:rPr lang="ru-RU" b="0" dirty="0" smtClean="0"/>
              <a:t>Таблицы каждого приложения обозначают отдельной нумерацией арабскими цифрами с добавлением перед цифрой обозначения приложения. </a:t>
            </a:r>
          </a:p>
          <a:p>
            <a:r>
              <a:rPr lang="ru-RU" b="0" dirty="0" smtClean="0"/>
              <a:t>Если в документе одна таблица, то она должна быть обозначена «Таблица 1» или «Таблица В. 1», если она приведена в приложении В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E6ECB-D10F-42EB-AF87-C4B05A0369E9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0" dirty="0" smtClean="0"/>
              <a:t>6.6.7 Заголовки граф и строк таблицы следует писать с прописной буквы в единственном числе, а подзаголовки граф — со строчной буквы, если они составляют одно предложение с заголовком, или с прописной буквы, если они имеют самостоятельное значение. В конце заголовков и подзаголовков таблиц точки не ставят. </a:t>
            </a:r>
          </a:p>
          <a:p>
            <a:r>
              <a:rPr lang="ru-RU" b="0" dirty="0" smtClean="0"/>
              <a:t>6.6.8 Таблицы слева, справа и снизу, как правило, ограничивают линиями. Допускается применять размер шрифта в таблице меньший, чем в тексте. </a:t>
            </a:r>
          </a:p>
          <a:p>
            <a:r>
              <a:rPr lang="ru-RU" b="0" dirty="0" smtClean="0"/>
              <a:t>Разделять заголовки и подзаголовки боковика и граф диагональными линиями не допускается. </a:t>
            </a:r>
          </a:p>
          <a:p>
            <a:r>
              <a:rPr lang="ru-RU" b="0" dirty="0" smtClean="0"/>
              <a:t>Горизонтальные и вертикальные линии, разграничивающие строки таблицы, допускается не проводить, если их отсутствие не затрудняет пользование таблицей. </a:t>
            </a:r>
          </a:p>
          <a:p>
            <a:r>
              <a:rPr lang="ru-RU" b="0" dirty="0" smtClean="0"/>
              <a:t>Заголовки граф, как правило, записывают параллельно строкам таблицы. При необходимости допускается перпендикулярное расположение заголовков граф. </a:t>
            </a:r>
          </a:p>
          <a:p>
            <a:r>
              <a:rPr lang="ru-RU" b="0" dirty="0" smtClean="0"/>
              <a:t>Головка таблицы должна быть отделена линией от остальной части таблицы. </a:t>
            </a:r>
          </a:p>
          <a:p>
            <a:r>
              <a:rPr lang="ru-RU" b="0" dirty="0" smtClean="0"/>
              <a:t>6.6.9 Оформление таблиц в отчете должно соответствовать </a:t>
            </a:r>
            <a:r>
              <a:rPr lang="ru-RU" b="0" dirty="0" smtClean="0">
                <a:solidFill>
                  <a:schemeClr val="tx1"/>
                </a:solidFill>
                <a:hlinkClick r:id="rId3"/>
              </a:rPr>
              <a:t>ГОСТ 1.5</a:t>
            </a:r>
            <a:r>
              <a:rPr lang="ru-RU" b="0" dirty="0" smtClean="0">
                <a:solidFill>
                  <a:schemeClr val="tx1"/>
                </a:solidFill>
              </a:rPr>
              <a:t> </a:t>
            </a:r>
            <a:r>
              <a:rPr lang="ru-RU" b="0" dirty="0" smtClean="0"/>
              <a:t>и ГОСТ 2.105. 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E6ECB-D10F-42EB-AF87-C4B05A0369E9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E6ECB-D10F-42EB-AF87-C4B05A0369E9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b="0" dirty="0" smtClean="0"/>
              <a:t>1.Введен в действие непосредственно в качестве государственного стандарта Российской Федерации с 1 июля 2002 г.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b="0" dirty="0" smtClean="0"/>
              <a:t>2.</a:t>
            </a:r>
            <a:r>
              <a:rPr lang="ru-RU" b="1" dirty="0" smtClean="0"/>
              <a:t> </a:t>
            </a:r>
            <a:r>
              <a:rPr lang="ru-RU" b="0" dirty="0" smtClean="0"/>
              <a:t>ПРИНЯТ И ВВЕДЕН В ДЕЙСТВИЕ Постановлением Госстандарта России от 1 июля 1992 г. № 7, ИЗДАНИЕ (май 2001 г.) с ИЗМЕНЕНИЕМ №1, принятым Постановлением Госстандарта России от 15 декабря 1993 г. № 21.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dirty="0" smtClean="0"/>
          </a:p>
          <a:p>
            <a:endParaRPr lang="ru-RU" b="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6E6ECB-D10F-42EB-AF87-C4B05A0369E9}" type="slidenum">
              <a:rPr lang="ru-RU" smtClean="0"/>
              <a:pPr/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7F4F9-F511-4A14-9F7C-ADD3D3A732A9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C30F-8F08-4C96-869F-6FEA4D47D0E7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7F4F9-F511-4A14-9F7C-ADD3D3A732A9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C30F-8F08-4C96-869F-6FEA4D47D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7F4F9-F511-4A14-9F7C-ADD3D3A732A9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C30F-8F08-4C96-869F-6FEA4D47D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7F4F9-F511-4A14-9F7C-ADD3D3A732A9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C30F-8F08-4C96-869F-6FEA4D47D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7F4F9-F511-4A14-9F7C-ADD3D3A732A9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770C30F-8F08-4C96-869F-6FEA4D47D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7F4F9-F511-4A14-9F7C-ADD3D3A732A9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C30F-8F08-4C96-869F-6FEA4D47D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7F4F9-F511-4A14-9F7C-ADD3D3A732A9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C30F-8F08-4C96-869F-6FEA4D47D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7F4F9-F511-4A14-9F7C-ADD3D3A732A9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C30F-8F08-4C96-869F-6FEA4D47D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7F4F9-F511-4A14-9F7C-ADD3D3A732A9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C30F-8F08-4C96-869F-6FEA4D47D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7F4F9-F511-4A14-9F7C-ADD3D3A732A9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C30F-8F08-4C96-869F-6FEA4D47D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47F4F9-F511-4A14-9F7C-ADD3D3A732A9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70C30F-8F08-4C96-869F-6FEA4D47D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347F4F9-F511-4A14-9F7C-ADD3D3A732A9}" type="datetimeFigureOut">
              <a:rPr lang="ru-RU" smtClean="0"/>
              <a:pPr/>
              <a:t>15.12.2011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770C30F-8F08-4C96-869F-6FEA4D47D0E7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13" r:id="rId1"/>
    <p:sldLayoutId id="2147483914" r:id="rId2"/>
    <p:sldLayoutId id="2147483915" r:id="rId3"/>
    <p:sldLayoutId id="2147483916" r:id="rId4"/>
    <p:sldLayoutId id="2147483917" r:id="rId5"/>
    <p:sldLayoutId id="2147483918" r:id="rId6"/>
    <p:sldLayoutId id="2147483919" r:id="rId7"/>
    <p:sldLayoutId id="2147483920" r:id="rId8"/>
    <p:sldLayoutId id="2147483921" r:id="rId9"/>
    <p:sldLayoutId id="2147483922" r:id="rId10"/>
    <p:sldLayoutId id="2147483923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gsnti-norms.ru/norms/common/doc.asp?0&amp;/norms/stands/1_5.htm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</a:rPr>
              <a:t>ТРЕБОВАНИЯ К ОФОРМЛЕНИЮ ТАБЛИЦ В НАУЧНОМ ТЕКСТЕ</a:t>
            </a:r>
            <a:endParaRPr lang="ru-RU" dirty="0">
              <a:solidFill>
                <a:schemeClr val="tx1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ОБЩИЕ ПОЛОЖЕНИЯ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способу оформления различают два вида табличного материала: таблицы и выводы.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Таблица – это перечень цифровой и (или) текстовой информации, приведенной в систему и разнесенной по графам и строкам, разделенным линейками.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Таблицы применяют для лучшей наглядности и удобства сравнения показателей.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ЭЛЕМЕНТЫ ТАБЛИЦЫ</a:t>
            </a: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</a:rPr>
              <a:t>порядковый номер;</a:t>
            </a:r>
          </a:p>
          <a:p>
            <a:r>
              <a:rPr lang="ru-RU" sz="2400" dirty="0" smtClean="0">
                <a:latin typeface="Times New Roman" pitchFamily="18" charset="0"/>
              </a:rPr>
              <a:t>тематический заголовок;</a:t>
            </a:r>
          </a:p>
          <a:p>
            <a:r>
              <a:rPr lang="ru-RU" sz="2400" dirty="0" smtClean="0">
                <a:latin typeface="Times New Roman" pitchFamily="18" charset="0"/>
              </a:rPr>
              <a:t>заголовочная часть (головка);</a:t>
            </a:r>
          </a:p>
          <a:p>
            <a:r>
              <a:rPr lang="ru-RU" sz="2400" dirty="0" smtClean="0">
                <a:latin typeface="Times New Roman" pitchFamily="18" charset="0"/>
              </a:rPr>
              <a:t>основная часть состоящая из боковика и </a:t>
            </a:r>
            <a:r>
              <a:rPr lang="ru-RU" sz="2400" dirty="0" err="1" smtClean="0">
                <a:latin typeface="Times New Roman" pitchFamily="18" charset="0"/>
              </a:rPr>
              <a:t>прографки</a:t>
            </a:r>
            <a:r>
              <a:rPr lang="ru-RU" sz="2400" dirty="0" smtClean="0">
                <a:latin typeface="Times New Roman" pitchFamily="18" charset="0"/>
              </a:rPr>
              <a:t> в которой графы (колонки столбцы) и строки (горизонтальные ряды) отграничены одна от другой вертикальными и горизонтальными линиями.</a:t>
            </a:r>
            <a:endParaRPr lang="ru-RU" sz="2400" dirty="0">
              <a:latin typeface="Times New Roman" pitchFamily="18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СТРУКТУРА  ТАБЛИЦЫ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Содержимое 7" descr="IMG_000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792480" y="2268918"/>
            <a:ext cx="7559040" cy="3371088"/>
          </a:xfr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ТРЕБОВАНИЯ </a:t>
            </a:r>
            <a:b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ОФОРМЛЕНИЮ ТАБЛИЦ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643050"/>
            <a:ext cx="8229600" cy="4525963"/>
          </a:xfrm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Название таблицы следует помещать над таблицей слева, без абзацного отступа в одну строку с ее номером через тире;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Таблицу следует располагать в отчете непосредственно после текста, в котором она упоминается впервые, или на следующей странице;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На все таблицы должны быть ссылки в отчете;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Таблицу с большим количеством строк допускается переносить на другой лист (страницу);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Таблицы, за исключением таблиц приложений, следует нумеровать арабскими цифрами сквозной нумерацией;</a:t>
            </a:r>
          </a:p>
          <a:p>
            <a:endParaRPr lang="ru-RU" sz="2400" b="1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ТРЕБОВАНИЯ </a:t>
            </a:r>
            <a:b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 ОФОРМЛЕНИЮ ТАБЛИЦ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                       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Продолжение</a:t>
            </a:r>
            <a:endParaRPr lang="ru-RU" sz="2200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Заголовки граф и строк таблицы следует писать с прописной буквы в единственном числе, а подзаголовки граф — со строчной буквы, если они составляют одно предложение с заголовком, или с прописной буквы, если они имеют самостоятельное значение;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Допускается применять размер шрифта в таблице меньший, чем в тексте. 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Оформление таблиц в отчете должно соответствовать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  <a:hlinkClick r:id="rId3"/>
              </a:rPr>
              <a:t>ГОСТ 1.5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 и ГОСТ 2.105.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ПРИМЕР </a:t>
            </a:r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ОФОРМЛЕНИЯ  ТАБЛИЦЫ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642910" y="2428868"/>
          <a:ext cx="7929617" cy="2269844"/>
        </p:xfrm>
        <a:graphic>
          <a:graphicData uri="http://schemas.openxmlformats.org/drawingml/2006/table">
            <a:tbl>
              <a:tblPr/>
              <a:tblGrid>
                <a:gridCol w="2035708"/>
                <a:gridCol w="1081910"/>
                <a:gridCol w="959504"/>
                <a:gridCol w="959504"/>
                <a:gridCol w="959504"/>
                <a:gridCol w="959504"/>
                <a:gridCol w="973983"/>
              </a:tblGrid>
              <a:tr h="149218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Год</a:t>
                      </a: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Все оборудование на конец года</a:t>
                      </a: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Из него в возрасте, лет</a:t>
                      </a: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Средний возраст, лет</a:t>
                      </a: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9843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До 5</a:t>
                      </a: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6-10</a:t>
                      </a: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11-20</a:t>
                      </a: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Свыше 20</a:t>
                      </a: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7669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1980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1990</a:t>
                      </a:r>
                      <a:b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</a:b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1995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1996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1997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1998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1999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2000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2002</a:t>
                      </a: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100</a:t>
                      </a: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35,5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29,4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10,1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7,2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5,2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5,4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4,1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4,7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5,7</a:t>
                      </a: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28,7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28,3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29,8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27,5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24,1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20,1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15,2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10,6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7,6</a:t>
                      </a: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25,1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27,3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36,9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39,5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42,2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44,2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45,8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46,5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45,1</a:t>
                      </a: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10,7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15,0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23,2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25,8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29,0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31,6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34,8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38,2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>
                          <a:latin typeface="Times New Roman"/>
                          <a:ea typeface="Times New Roman"/>
                          <a:cs typeface="Times New Roman"/>
                        </a:rPr>
                        <a:t>41,6</a:t>
                      </a: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9,5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10,8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14,3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15,2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16,1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17,0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17,9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18,7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100" dirty="0">
                          <a:latin typeface="Times New Roman"/>
                          <a:ea typeface="Times New Roman"/>
                          <a:cs typeface="Times New Roman"/>
                        </a:rPr>
                        <a:t>19,4</a:t>
                      </a:r>
                    </a:p>
                  </a:txBody>
                  <a:tcPr marL="63177" marR="6317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184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/>
            </a:r>
            <a:br>
              <a:rPr kumimoji="0" lang="ru-RU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472" y="1428736"/>
            <a:ext cx="821537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Таблица 1. – Возрастная структура производственного оборудования в промышленности России</a:t>
            </a:r>
            <a:r>
              <a:rPr lang="ru-RU" baseline="300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(в %)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СПИСОК ЛИТЕРАТУРЫ</a:t>
            </a:r>
            <a:endParaRPr lang="ru-RU" sz="24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Постановление Государственного комитета Российской Федерации по стандартизации и метрологии от 4 сентября 2001 г. № 367-ст межгосударственный стандарт ГОСТ 7.32-2001.</a:t>
            </a:r>
          </a:p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Постановлением Госстандарта России от 1 июля 1992 г. № 7 Общие требования к построению, изложению, оформлению и содержанию стандартов </a:t>
            </a:r>
            <a:r>
              <a:rPr lang="ru-RU" sz="2400" dirty="0" smtClean="0">
                <a:latin typeface="Times New Roman" pitchFamily="18" charset="0"/>
              </a:rPr>
              <a:t>ГОСТ Р 1.5-92</a:t>
            </a:r>
          </a:p>
          <a:p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2400" b="1" dirty="0" smtClean="0"/>
          </a:p>
          <a:p>
            <a:endParaRPr lang="ru-RU" sz="2400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209</TotalTime>
  <Words>1021</Words>
  <Application>Microsoft Office PowerPoint</Application>
  <PresentationFormat>Экран (4:3)</PresentationFormat>
  <Paragraphs>125</Paragraphs>
  <Slides>8</Slides>
  <Notes>5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Апекс</vt:lpstr>
      <vt:lpstr>ТРЕБОВАНИЯ К ОФОРМЛЕНИЮ ТАБЛИЦ В НАУЧНОМ ТЕКСТЕ</vt:lpstr>
      <vt:lpstr>ОБЩИЕ ПОЛОЖЕНИЯ</vt:lpstr>
      <vt:lpstr>ЭЛЕМЕНТЫ ТАБЛИЦЫ</vt:lpstr>
      <vt:lpstr>СТРУКТУРА  ТАБЛИЦЫ</vt:lpstr>
      <vt:lpstr>ТРЕБОВАНИЯ  К ОФОРМЛЕНИЮ ТАБЛИЦ</vt:lpstr>
      <vt:lpstr>ТРЕБОВАНИЯ  К ОФОРМЛЕНИЮ ТАБЛИЦ                                                                                         Продолжение</vt:lpstr>
      <vt:lpstr>ПРИМЕР  ОФОРМЛЕНИЯ  ТАБЛИЦЫ</vt:lpstr>
      <vt:lpstr>СПИСОК ЛИТЕРАТУРЫ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*</dc:creator>
  <cp:lastModifiedBy>*</cp:lastModifiedBy>
  <cp:revision>22</cp:revision>
  <dcterms:created xsi:type="dcterms:W3CDTF">2011-12-11T18:28:00Z</dcterms:created>
  <dcterms:modified xsi:type="dcterms:W3CDTF">2011-12-15T18:38:27Z</dcterms:modified>
</cp:coreProperties>
</file>