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6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770" autoAdjust="0"/>
  </p:normalViewPr>
  <p:slideViewPr>
    <p:cSldViewPr>
      <p:cViewPr>
        <p:scale>
          <a:sx n="66" d="100"/>
          <a:sy n="66" d="100"/>
        </p:scale>
        <p:origin x="-636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5C1612-63D6-4234-962D-309B37988FBC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367A22E-9AA2-4DDA-8A90-4DB6F12751AC}">
      <dgm:prSet phldrT="[Текст]"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100" dirty="0" smtClean="0"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ru-RU" sz="1600" b="1" dirty="0" smtClean="0">
              <a:latin typeface="Verdana" pitchFamily="34" charset="0"/>
              <a:ea typeface="Verdana" pitchFamily="34" charset="0"/>
              <a:cs typeface="Verdana" pitchFamily="34" charset="0"/>
            </a:rPr>
            <a:t>П</a:t>
          </a:r>
          <a:r>
            <a:rPr lang="ru-RU" sz="1600" b="1" dirty="0" smtClean="0">
              <a:latin typeface="Verdana" pitchFamily="34" charset="0"/>
            </a:rPr>
            <a:t>реобладание названий понятий над названиями действий</a:t>
          </a:r>
          <a:endParaRPr lang="ru-RU" sz="1600" b="1" dirty="0"/>
        </a:p>
      </dgm:t>
    </dgm:pt>
    <dgm:pt modelId="{9BD664A3-0965-40C3-BE8B-71A5F3CBBC15}" type="parTrans" cxnId="{D1138D2E-6883-40A4-B81A-7438BA9D9182}">
      <dgm:prSet/>
      <dgm:spPr/>
      <dgm:t>
        <a:bodyPr/>
        <a:lstStyle/>
        <a:p>
          <a:endParaRPr lang="ru-RU"/>
        </a:p>
      </dgm:t>
    </dgm:pt>
    <dgm:pt modelId="{23EB1950-8295-4566-850D-2D037A697523}" type="sibTrans" cxnId="{D1138D2E-6883-40A4-B81A-7438BA9D9182}">
      <dgm:prSet/>
      <dgm:spPr/>
      <dgm:t>
        <a:bodyPr/>
        <a:lstStyle/>
        <a:p>
          <a:endParaRPr lang="ru-RU"/>
        </a:p>
      </dgm:t>
    </dgm:pt>
    <dgm:pt modelId="{C1246A9D-D0A9-4FD5-A465-4ED5B3476E14}">
      <dgm:prSet phldrT="[Текст]" custT="1"/>
      <dgm:spPr/>
      <dgm:t>
        <a:bodyPr lIns="0"/>
        <a:lstStyle/>
        <a:p>
          <a:r>
            <a:rPr lang="ru-RU" sz="1400" dirty="0" smtClean="0">
              <a:latin typeface="Verdana" pitchFamily="34" charset="0"/>
            </a:rPr>
            <a:t>больше имен существительных</a:t>
          </a:r>
          <a:endParaRPr lang="ru-RU" sz="1400" dirty="0"/>
        </a:p>
      </dgm:t>
    </dgm:pt>
    <dgm:pt modelId="{75EDBF67-329B-4872-BA8D-96DA05A1357C}" type="parTrans" cxnId="{2A98CEAC-F452-4DB6-897E-3C530DD8A4B5}">
      <dgm:prSet/>
      <dgm:spPr/>
      <dgm:t>
        <a:bodyPr/>
        <a:lstStyle/>
        <a:p>
          <a:endParaRPr lang="ru-RU"/>
        </a:p>
      </dgm:t>
    </dgm:pt>
    <dgm:pt modelId="{9A1E6E88-6AC6-4C0B-82AF-46F67E57AD0F}" type="sibTrans" cxnId="{2A98CEAC-F452-4DB6-897E-3C530DD8A4B5}">
      <dgm:prSet/>
      <dgm:spPr/>
      <dgm:t>
        <a:bodyPr/>
        <a:lstStyle/>
        <a:p>
          <a:endParaRPr lang="ru-RU"/>
        </a:p>
      </dgm:t>
    </dgm:pt>
    <dgm:pt modelId="{D5FA65D9-2CAF-4EAB-B265-D69A22D06BDB}">
      <dgm:prSet phldrT="[Текст]" custT="1"/>
      <dgm:spPr/>
      <dgm:t>
        <a:bodyPr/>
        <a:lstStyle/>
        <a:p>
          <a:r>
            <a:rPr lang="ru-RU" sz="1400" dirty="0" smtClean="0">
              <a:latin typeface="Verdana" pitchFamily="34" charset="0"/>
            </a:rPr>
            <a:t>глаголы абстрактной семантики</a:t>
          </a:r>
          <a:endParaRPr lang="ru-RU" sz="1400" dirty="0">
            <a:latin typeface="Verdana" pitchFamily="34" charset="0"/>
          </a:endParaRPr>
        </a:p>
      </dgm:t>
    </dgm:pt>
    <dgm:pt modelId="{9DEA626F-3FAC-4308-A191-55ADEF9F203C}" type="parTrans" cxnId="{ABBBB927-88A2-4920-8A3A-62A6C36A2400}">
      <dgm:prSet/>
      <dgm:spPr/>
      <dgm:t>
        <a:bodyPr/>
        <a:lstStyle/>
        <a:p>
          <a:endParaRPr lang="ru-RU"/>
        </a:p>
      </dgm:t>
    </dgm:pt>
    <dgm:pt modelId="{CF49FD03-7F9A-4D05-BFA6-562309DC30A3}" type="sibTrans" cxnId="{ABBBB927-88A2-4920-8A3A-62A6C36A2400}">
      <dgm:prSet/>
      <dgm:spPr/>
      <dgm:t>
        <a:bodyPr/>
        <a:lstStyle/>
        <a:p>
          <a:endParaRPr lang="ru-RU"/>
        </a:p>
      </dgm:t>
    </dgm:pt>
    <dgm:pt modelId="{8264E7A7-A420-4D37-BAF2-043052E7D7A7}">
      <dgm:prSet phldrT="[Текст]"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b="1" dirty="0" smtClean="0">
              <a:latin typeface="Verdana" pitchFamily="34" charset="0"/>
            </a:rPr>
            <a:t>Специфичное употребление глаголов</a:t>
          </a:r>
          <a:endParaRPr lang="ru-RU" sz="1600" b="1" dirty="0">
            <a:latin typeface="Verdana" pitchFamily="34" charset="0"/>
          </a:endParaRPr>
        </a:p>
      </dgm:t>
    </dgm:pt>
    <dgm:pt modelId="{647E374E-E91A-4E59-80BC-5AAFADF58EE7}" type="parTrans" cxnId="{D0A4EC87-2218-4E6D-8572-A1FE6C07EF54}">
      <dgm:prSet/>
      <dgm:spPr/>
      <dgm:t>
        <a:bodyPr/>
        <a:lstStyle/>
        <a:p>
          <a:endParaRPr lang="ru-RU"/>
        </a:p>
      </dgm:t>
    </dgm:pt>
    <dgm:pt modelId="{253DF4E3-F641-43F2-AF32-A6B913D256D6}" type="sibTrans" cxnId="{D0A4EC87-2218-4E6D-8572-A1FE6C07EF54}">
      <dgm:prSet/>
      <dgm:spPr/>
      <dgm:t>
        <a:bodyPr/>
        <a:lstStyle/>
        <a:p>
          <a:endParaRPr lang="ru-RU"/>
        </a:p>
      </dgm:t>
    </dgm:pt>
    <dgm:pt modelId="{4F3A9BF5-94CA-4EDD-908D-AA25DAD49BEF}">
      <dgm:prSet phldrT="[Текст]" custT="1"/>
      <dgm:spPr/>
      <dgm:t>
        <a:bodyPr/>
        <a:lstStyle/>
        <a:p>
          <a:r>
            <a: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rPr>
            <a:t> в настоящем времени</a:t>
          </a:r>
          <a:endParaRPr lang="ru-RU" sz="1400" dirty="0"/>
        </a:p>
      </dgm:t>
    </dgm:pt>
    <dgm:pt modelId="{ACB6660F-E93B-4BEC-8F45-E4F282505668}" type="parTrans" cxnId="{96168725-8B0F-445E-9D55-A80A27733A00}">
      <dgm:prSet/>
      <dgm:spPr/>
      <dgm:t>
        <a:bodyPr/>
        <a:lstStyle/>
        <a:p>
          <a:endParaRPr lang="ru-RU"/>
        </a:p>
      </dgm:t>
    </dgm:pt>
    <dgm:pt modelId="{00493E34-0075-41B3-9DB7-AA7FA41DB1EE}" type="sibTrans" cxnId="{96168725-8B0F-445E-9D55-A80A27733A00}">
      <dgm:prSet/>
      <dgm:spPr/>
      <dgm:t>
        <a:bodyPr/>
        <a:lstStyle/>
        <a:p>
          <a:endParaRPr lang="ru-RU"/>
        </a:p>
      </dgm:t>
    </dgm:pt>
    <dgm:pt modelId="{3A3E2F8A-BAF1-47F3-B0F8-C9D340403B08}">
      <dgm:prSet phldrT="[Текст]"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b="1" dirty="0" smtClean="0">
              <a:latin typeface="Verdana" pitchFamily="34" charset="0"/>
            </a:rPr>
            <a:t>Использование более кратких вариантных форм</a:t>
          </a:r>
          <a:endParaRPr lang="ru-RU" sz="1600" b="1" dirty="0">
            <a:latin typeface="Verdana" pitchFamily="34" charset="0"/>
          </a:endParaRPr>
        </a:p>
      </dgm:t>
    </dgm:pt>
    <dgm:pt modelId="{644BDC7C-8331-49B8-B2EE-5C941196735B}" type="parTrans" cxnId="{036FC9C8-F703-4401-BAF4-5E1D0740EEA3}">
      <dgm:prSet/>
      <dgm:spPr/>
      <dgm:t>
        <a:bodyPr/>
        <a:lstStyle/>
        <a:p>
          <a:endParaRPr lang="ru-RU"/>
        </a:p>
      </dgm:t>
    </dgm:pt>
    <dgm:pt modelId="{3DCA5629-2698-4562-875A-466A691840F3}" type="sibTrans" cxnId="{036FC9C8-F703-4401-BAF4-5E1D0740EEA3}">
      <dgm:prSet/>
      <dgm:spPr/>
      <dgm:t>
        <a:bodyPr/>
        <a:lstStyle/>
        <a:p>
          <a:endParaRPr lang="ru-RU"/>
        </a:p>
      </dgm:t>
    </dgm:pt>
    <dgm:pt modelId="{A087244D-BDD2-4423-A328-DE727A42271A}">
      <dgm:prSet phldrT="[Текст]" custT="1"/>
      <dgm:spPr/>
      <dgm:t>
        <a:bodyPr/>
        <a:lstStyle/>
        <a:p>
          <a:r>
            <a:rPr lang="ru-RU" sz="1400" dirty="0" smtClean="0">
              <a:latin typeface="Verdana" pitchFamily="34" charset="0"/>
            </a:rPr>
            <a:t>существительных мужского рода </a:t>
          </a:r>
          <a:endParaRPr lang="ru-RU" sz="1400" dirty="0">
            <a:latin typeface="Verdana" pitchFamily="34" charset="0"/>
          </a:endParaRPr>
        </a:p>
      </dgm:t>
    </dgm:pt>
    <dgm:pt modelId="{316A46B2-0BAD-45B7-943D-D11A9824B3E6}" type="parTrans" cxnId="{3B747769-0A6F-47A4-8476-08A8A269E81D}">
      <dgm:prSet/>
      <dgm:spPr/>
      <dgm:t>
        <a:bodyPr/>
        <a:lstStyle/>
        <a:p>
          <a:endParaRPr lang="ru-RU"/>
        </a:p>
      </dgm:t>
    </dgm:pt>
    <dgm:pt modelId="{3AA14944-D620-4501-8A19-459D3DC4786B}" type="sibTrans" cxnId="{3B747769-0A6F-47A4-8476-08A8A269E81D}">
      <dgm:prSet/>
      <dgm:spPr/>
      <dgm:t>
        <a:bodyPr/>
        <a:lstStyle/>
        <a:p>
          <a:endParaRPr lang="ru-RU"/>
        </a:p>
      </dgm:t>
    </dgm:pt>
    <dgm:pt modelId="{75A37C0B-86FA-4EB3-9034-A86DA3226D67}">
      <dgm:prSet phldrT="[Текст]" custT="1"/>
      <dgm:spPr/>
      <dgm:t>
        <a:bodyPr/>
        <a:lstStyle/>
        <a:p>
          <a:r>
            <a:rPr lang="ru-RU" sz="1400" dirty="0" smtClean="0">
              <a:latin typeface="Verdana" pitchFamily="34" charset="0"/>
            </a:rPr>
            <a:t>прилагательных</a:t>
          </a:r>
          <a:endParaRPr lang="ru-RU" sz="1400" dirty="0">
            <a:latin typeface="Verdana" pitchFamily="34" charset="0"/>
          </a:endParaRPr>
        </a:p>
      </dgm:t>
    </dgm:pt>
    <dgm:pt modelId="{BA6E8B06-5003-4A31-AFFD-4D107E8420AB}" type="parTrans" cxnId="{732EED53-97BC-4778-B4D3-42D236FD28BE}">
      <dgm:prSet/>
      <dgm:spPr/>
      <dgm:t>
        <a:bodyPr/>
        <a:lstStyle/>
        <a:p>
          <a:endParaRPr lang="ru-RU"/>
        </a:p>
      </dgm:t>
    </dgm:pt>
    <dgm:pt modelId="{A9BEFE6B-E0DE-4535-9FAB-6D54E71A5738}" type="sibTrans" cxnId="{732EED53-97BC-4778-B4D3-42D236FD28BE}">
      <dgm:prSet/>
      <dgm:spPr/>
      <dgm:t>
        <a:bodyPr/>
        <a:lstStyle/>
        <a:p>
          <a:endParaRPr lang="ru-RU"/>
        </a:p>
      </dgm:t>
    </dgm:pt>
    <dgm:pt modelId="{23BA7C27-A3FA-46C1-AC62-8CE45CF535DB}">
      <dgm:prSet custT="1"/>
      <dgm:spPr/>
      <dgm:t>
        <a:bodyPr/>
        <a:lstStyle/>
        <a:p>
          <a:r>
            <a:rPr lang="ru-RU" sz="1400" dirty="0" smtClean="0">
              <a:latin typeface="Verdana" pitchFamily="34" charset="0"/>
            </a:rPr>
            <a:t>несовершенного вида</a:t>
          </a:r>
          <a:endParaRPr lang="ru-RU" sz="1400" dirty="0">
            <a:latin typeface="Verdana" pitchFamily="34" charset="0"/>
          </a:endParaRPr>
        </a:p>
      </dgm:t>
    </dgm:pt>
    <dgm:pt modelId="{6DFB69D3-6259-47ED-A888-E9C78797E647}" type="parTrans" cxnId="{43BF1346-7247-4F7C-BF78-F866D250B0A4}">
      <dgm:prSet/>
      <dgm:spPr/>
      <dgm:t>
        <a:bodyPr/>
        <a:lstStyle/>
        <a:p>
          <a:endParaRPr lang="ru-RU"/>
        </a:p>
      </dgm:t>
    </dgm:pt>
    <dgm:pt modelId="{D7AA28EC-FF64-4F4E-96A5-B3772AD3A13C}" type="sibTrans" cxnId="{43BF1346-7247-4F7C-BF78-F866D250B0A4}">
      <dgm:prSet/>
      <dgm:spPr/>
      <dgm:t>
        <a:bodyPr/>
        <a:lstStyle/>
        <a:p>
          <a:endParaRPr lang="ru-RU"/>
        </a:p>
      </dgm:t>
    </dgm:pt>
    <dgm:pt modelId="{F7417923-79F2-4797-AACC-60F03164C716}">
      <dgm:prSet phldrT="[Текст]" custT="1"/>
      <dgm:spPr/>
      <dgm:t>
        <a:bodyPr/>
        <a:lstStyle/>
        <a:p>
          <a:r>
            <a:rPr lang="ru-RU" sz="1700" dirty="0" smtClean="0"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ru-RU" sz="1400" dirty="0" smtClean="0">
              <a:latin typeface="Verdana" pitchFamily="34" charset="0"/>
            </a:rPr>
            <a:t>возвратных в страдательном значении</a:t>
          </a:r>
          <a:endParaRPr lang="ru-RU" sz="1400" dirty="0"/>
        </a:p>
      </dgm:t>
    </dgm:pt>
    <dgm:pt modelId="{81827B86-86DC-4EAB-B351-AD0C726F4CF1}" type="parTrans" cxnId="{DEA9DFE6-DE2A-4ACF-8FE6-00E78A5EA841}">
      <dgm:prSet/>
      <dgm:spPr/>
      <dgm:t>
        <a:bodyPr/>
        <a:lstStyle/>
        <a:p>
          <a:endParaRPr lang="ru-RU"/>
        </a:p>
      </dgm:t>
    </dgm:pt>
    <dgm:pt modelId="{ED892369-F40A-4CB0-BB0E-82686695B5BC}" type="sibTrans" cxnId="{DEA9DFE6-DE2A-4ACF-8FE6-00E78A5EA841}">
      <dgm:prSet/>
      <dgm:spPr/>
      <dgm:t>
        <a:bodyPr/>
        <a:lstStyle/>
        <a:p>
          <a:endParaRPr lang="ru-RU"/>
        </a:p>
      </dgm:t>
    </dgm:pt>
    <dgm:pt modelId="{7354290D-2276-4692-8557-4DCEAE2F0D79}">
      <dgm:prSet custT="1"/>
      <dgm:spPr/>
      <dgm:t>
        <a:bodyPr/>
        <a:lstStyle/>
        <a:p>
          <a:r>
            <a:rPr lang="ru-RU" sz="1400" dirty="0" smtClean="0">
              <a:latin typeface="Verdana" pitchFamily="34" charset="0"/>
            </a:rPr>
            <a:t>страда­тельных причастий</a:t>
          </a:r>
          <a:endParaRPr lang="ru-RU" sz="1400" dirty="0">
            <a:latin typeface="Verdana" pitchFamily="34" charset="0"/>
          </a:endParaRPr>
        </a:p>
      </dgm:t>
    </dgm:pt>
    <dgm:pt modelId="{DF632781-5491-42B9-93B1-5BDEF2B1F5B0}" type="parTrans" cxnId="{D8566328-B0DF-4C78-8650-993F3995D20F}">
      <dgm:prSet/>
      <dgm:spPr/>
      <dgm:t>
        <a:bodyPr/>
        <a:lstStyle/>
        <a:p>
          <a:endParaRPr lang="ru-RU"/>
        </a:p>
      </dgm:t>
    </dgm:pt>
    <dgm:pt modelId="{5336FEC5-2C49-4975-83F2-C38DF77AE17E}" type="sibTrans" cxnId="{D8566328-B0DF-4C78-8650-993F3995D20F}">
      <dgm:prSet/>
      <dgm:spPr/>
      <dgm:t>
        <a:bodyPr/>
        <a:lstStyle/>
        <a:p>
          <a:endParaRPr lang="ru-RU"/>
        </a:p>
      </dgm:t>
    </dgm:pt>
    <dgm:pt modelId="{29A9A343-DF7A-4047-AF5C-F6B86FD92433}" type="pres">
      <dgm:prSet presAssocID="{9A5C1612-63D6-4234-962D-309B37988FB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7474A6-3E42-4411-AB28-E8CBE9D91EAF}" type="pres">
      <dgm:prSet presAssocID="{3A3E2F8A-BAF1-47F3-B0F8-C9D340403B08}" presName="boxAndChildren" presStyleCnt="0"/>
      <dgm:spPr/>
    </dgm:pt>
    <dgm:pt modelId="{988A5A2D-0D9C-4B88-A56C-EB75AB6E8329}" type="pres">
      <dgm:prSet presAssocID="{3A3E2F8A-BAF1-47F3-B0F8-C9D340403B08}" presName="parentTextBox" presStyleLbl="node1" presStyleIdx="0" presStyleCnt="3"/>
      <dgm:spPr/>
      <dgm:t>
        <a:bodyPr/>
        <a:lstStyle/>
        <a:p>
          <a:endParaRPr lang="ru-RU"/>
        </a:p>
      </dgm:t>
    </dgm:pt>
    <dgm:pt modelId="{446E51F2-5222-4EBA-BDEC-2295AB7CFAB0}" type="pres">
      <dgm:prSet presAssocID="{3A3E2F8A-BAF1-47F3-B0F8-C9D340403B08}" presName="entireBox" presStyleLbl="node1" presStyleIdx="0" presStyleCnt="3"/>
      <dgm:spPr/>
      <dgm:t>
        <a:bodyPr/>
        <a:lstStyle/>
        <a:p>
          <a:endParaRPr lang="ru-RU"/>
        </a:p>
      </dgm:t>
    </dgm:pt>
    <dgm:pt modelId="{8E04FC88-8894-46B9-AB80-72F12E0B5FD8}" type="pres">
      <dgm:prSet presAssocID="{3A3E2F8A-BAF1-47F3-B0F8-C9D340403B08}" presName="descendantBox" presStyleCnt="0"/>
      <dgm:spPr/>
    </dgm:pt>
    <dgm:pt modelId="{46D01CFE-6AEF-4EB4-A3B4-0E2819072005}" type="pres">
      <dgm:prSet presAssocID="{A087244D-BDD2-4423-A328-DE727A42271A}" presName="childTextBox" presStyleLbl="fgAccFollow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461166-D00C-4352-BE29-3C6E2AD3002F}" type="pres">
      <dgm:prSet presAssocID="{75A37C0B-86FA-4EB3-9034-A86DA3226D67}" presName="childTextBox" presStyleLbl="fgAccFollow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0132B7-AD9D-43B3-A88C-1981365AD3E4}" type="pres">
      <dgm:prSet presAssocID="{7354290D-2276-4692-8557-4DCEAE2F0D79}" presName="childTextBox" presStyleLbl="fgAccFollow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FC4581-4B19-4F7D-882A-8349789DFAE1}" type="pres">
      <dgm:prSet presAssocID="{253DF4E3-F641-43F2-AF32-A6B913D256D6}" presName="sp" presStyleCnt="0"/>
      <dgm:spPr/>
    </dgm:pt>
    <dgm:pt modelId="{DD5FDEBB-81C6-4C22-AFB1-0AB3AC86473D}" type="pres">
      <dgm:prSet presAssocID="{8264E7A7-A420-4D37-BAF2-043052E7D7A7}" presName="arrowAndChildren" presStyleCnt="0"/>
      <dgm:spPr/>
    </dgm:pt>
    <dgm:pt modelId="{E1F9FEAA-24FA-4317-B4EC-1E58D2733739}" type="pres">
      <dgm:prSet presAssocID="{8264E7A7-A420-4D37-BAF2-043052E7D7A7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80ED42A1-53D4-41DA-B214-EF5DC90CFD6F}" type="pres">
      <dgm:prSet presAssocID="{8264E7A7-A420-4D37-BAF2-043052E7D7A7}" presName="arrow" presStyleLbl="node1" presStyleIdx="1" presStyleCnt="3" custScaleY="82187" custLinFactNeighborX="-220" custLinFactNeighborY="194"/>
      <dgm:spPr/>
      <dgm:t>
        <a:bodyPr/>
        <a:lstStyle/>
        <a:p>
          <a:endParaRPr lang="ru-RU"/>
        </a:p>
      </dgm:t>
    </dgm:pt>
    <dgm:pt modelId="{CD5CE4B3-8047-4FD7-90FD-CF127D269526}" type="pres">
      <dgm:prSet presAssocID="{8264E7A7-A420-4D37-BAF2-043052E7D7A7}" presName="descendantArrow" presStyleCnt="0"/>
      <dgm:spPr/>
    </dgm:pt>
    <dgm:pt modelId="{61EC75BE-084A-4F6A-916D-EAD05629C68D}" type="pres">
      <dgm:prSet presAssocID="{4F3A9BF5-94CA-4EDD-908D-AA25DAD49BEF}" presName="childTextArrow" presStyleLbl="fgAccFollowNode1" presStyleIdx="3" presStyleCnt="8" custScaleY="84873" custLinFactNeighborX="-49" custLinFactNeighborY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7C94C4-9987-4ADA-A52A-6A3EFA7D7E8C}" type="pres">
      <dgm:prSet presAssocID="{23BA7C27-A3FA-46C1-AC62-8CE45CF535DB}" presName="childTextArrow" presStyleLbl="fgAccFollowNode1" presStyleIdx="4" presStyleCnt="8" custScaleY="84873" custLinFactNeighborX="-49" custLinFactNeighborY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D92FCB-64D1-4DE9-90B9-3A06761AF8FE}" type="pres">
      <dgm:prSet presAssocID="{F7417923-79F2-4797-AACC-60F03164C716}" presName="childTextArrow" presStyleLbl="fgAccFollowNode1" presStyleIdx="5" presStyleCnt="8" custScaleY="84873" custLinFactNeighborX="-49" custLinFactNeighborY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CE6F7A-E749-4A76-9105-89CE88ADE5CC}" type="pres">
      <dgm:prSet presAssocID="{23EB1950-8295-4566-850D-2D037A697523}" presName="sp" presStyleCnt="0"/>
      <dgm:spPr/>
    </dgm:pt>
    <dgm:pt modelId="{E2508734-9EC0-4DC9-97F9-ABE7CF142C52}" type="pres">
      <dgm:prSet presAssocID="{C367A22E-9AA2-4DDA-8A90-4DB6F12751AC}" presName="arrowAndChildren" presStyleCnt="0"/>
      <dgm:spPr/>
    </dgm:pt>
    <dgm:pt modelId="{FF952BD9-9326-4E41-9B93-813B31337D3F}" type="pres">
      <dgm:prSet presAssocID="{C367A22E-9AA2-4DDA-8A90-4DB6F12751AC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4EF22AA2-AE74-4E48-941A-D693191AA7DD}" type="pres">
      <dgm:prSet presAssocID="{C367A22E-9AA2-4DDA-8A90-4DB6F12751AC}" presName="arrow" presStyleLbl="node1" presStyleIdx="2" presStyleCnt="3" custScaleY="99362" custLinFactY="-48374" custLinFactNeighborX="-2072" custLinFactNeighborY="-100000"/>
      <dgm:spPr/>
      <dgm:t>
        <a:bodyPr/>
        <a:lstStyle/>
        <a:p>
          <a:endParaRPr lang="ru-RU"/>
        </a:p>
      </dgm:t>
    </dgm:pt>
    <dgm:pt modelId="{0B6A1AB2-AF4B-446D-B3FC-5227E12C4037}" type="pres">
      <dgm:prSet presAssocID="{C367A22E-9AA2-4DDA-8A90-4DB6F12751AC}" presName="descendantArrow" presStyleCnt="0"/>
      <dgm:spPr/>
    </dgm:pt>
    <dgm:pt modelId="{CF4C1CC3-499E-4AF5-ACB9-49537EC3AFB0}" type="pres">
      <dgm:prSet presAssocID="{C1246A9D-D0A9-4FD5-A465-4ED5B3476E14}" presName="childTextArrow" presStyleLbl="fgAccFollowNode1" presStyleIdx="6" presStyleCnt="8" custScaleX="72558" custScaleY="58008" custLinFactNeighborY="166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4DACA2-A59E-482D-9B7F-BBE9A68E5AB9}" type="pres">
      <dgm:prSet presAssocID="{D5FA65D9-2CAF-4EAB-B265-D69A22D06BDB}" presName="childTextArrow" presStyleLbl="fgAccFollowNode1" presStyleIdx="7" presStyleCnt="8" custScaleX="69436" custScaleY="58008" custLinFactNeighborX="920" custLinFactNeighborY="166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814947-ABFF-46B7-91AF-9751B5665C7C}" type="presOf" srcId="{C367A22E-9AA2-4DDA-8A90-4DB6F12751AC}" destId="{FF952BD9-9326-4E41-9B93-813B31337D3F}" srcOrd="0" destOrd="0" presId="urn:microsoft.com/office/officeart/2005/8/layout/process4"/>
    <dgm:cxn modelId="{22E08366-C1F7-4439-A446-8DF9D528A703}" type="presOf" srcId="{8264E7A7-A420-4D37-BAF2-043052E7D7A7}" destId="{E1F9FEAA-24FA-4317-B4EC-1E58D2733739}" srcOrd="0" destOrd="0" presId="urn:microsoft.com/office/officeart/2005/8/layout/process4"/>
    <dgm:cxn modelId="{66D7387A-95E5-4BFD-8EFB-DA8E25635FE7}" type="presOf" srcId="{C367A22E-9AA2-4DDA-8A90-4DB6F12751AC}" destId="{4EF22AA2-AE74-4E48-941A-D693191AA7DD}" srcOrd="1" destOrd="0" presId="urn:microsoft.com/office/officeart/2005/8/layout/process4"/>
    <dgm:cxn modelId="{130E23CB-2061-41C6-93B8-B23D03D3D9E6}" type="presOf" srcId="{4F3A9BF5-94CA-4EDD-908D-AA25DAD49BEF}" destId="{61EC75BE-084A-4F6A-916D-EAD05629C68D}" srcOrd="0" destOrd="0" presId="urn:microsoft.com/office/officeart/2005/8/layout/process4"/>
    <dgm:cxn modelId="{ABBBB927-88A2-4920-8A3A-62A6C36A2400}" srcId="{C367A22E-9AA2-4DDA-8A90-4DB6F12751AC}" destId="{D5FA65D9-2CAF-4EAB-B265-D69A22D06BDB}" srcOrd="1" destOrd="0" parTransId="{9DEA626F-3FAC-4308-A191-55ADEF9F203C}" sibTransId="{CF49FD03-7F9A-4D05-BFA6-562309DC30A3}"/>
    <dgm:cxn modelId="{635C8044-9B20-4071-A1CC-CED39405C975}" type="presOf" srcId="{F7417923-79F2-4797-AACC-60F03164C716}" destId="{E4D92FCB-64D1-4DE9-90B9-3A06761AF8FE}" srcOrd="0" destOrd="0" presId="urn:microsoft.com/office/officeart/2005/8/layout/process4"/>
    <dgm:cxn modelId="{4AFBD011-003D-436A-83B7-CB7B2118F015}" type="presOf" srcId="{9A5C1612-63D6-4234-962D-309B37988FBC}" destId="{29A9A343-DF7A-4047-AF5C-F6B86FD92433}" srcOrd="0" destOrd="0" presId="urn:microsoft.com/office/officeart/2005/8/layout/process4"/>
    <dgm:cxn modelId="{43BF1346-7247-4F7C-BF78-F866D250B0A4}" srcId="{8264E7A7-A420-4D37-BAF2-043052E7D7A7}" destId="{23BA7C27-A3FA-46C1-AC62-8CE45CF535DB}" srcOrd="1" destOrd="0" parTransId="{6DFB69D3-6259-47ED-A888-E9C78797E647}" sibTransId="{D7AA28EC-FF64-4F4E-96A5-B3772AD3A13C}"/>
    <dgm:cxn modelId="{81C46D79-D415-42B2-97AA-4BCC01CD4B1A}" type="presOf" srcId="{A087244D-BDD2-4423-A328-DE727A42271A}" destId="{46D01CFE-6AEF-4EB4-A3B4-0E2819072005}" srcOrd="0" destOrd="0" presId="urn:microsoft.com/office/officeart/2005/8/layout/process4"/>
    <dgm:cxn modelId="{912548C8-3859-4C00-8640-9AEB9FFAD45F}" type="presOf" srcId="{C1246A9D-D0A9-4FD5-A465-4ED5B3476E14}" destId="{CF4C1CC3-499E-4AF5-ACB9-49537EC3AFB0}" srcOrd="0" destOrd="0" presId="urn:microsoft.com/office/officeart/2005/8/layout/process4"/>
    <dgm:cxn modelId="{F9A0A447-FC0A-45F6-8A21-AAF630B08AD9}" type="presOf" srcId="{3A3E2F8A-BAF1-47F3-B0F8-C9D340403B08}" destId="{988A5A2D-0D9C-4B88-A56C-EB75AB6E8329}" srcOrd="0" destOrd="0" presId="urn:microsoft.com/office/officeart/2005/8/layout/process4"/>
    <dgm:cxn modelId="{D1138D2E-6883-40A4-B81A-7438BA9D9182}" srcId="{9A5C1612-63D6-4234-962D-309B37988FBC}" destId="{C367A22E-9AA2-4DDA-8A90-4DB6F12751AC}" srcOrd="0" destOrd="0" parTransId="{9BD664A3-0965-40C3-BE8B-71A5F3CBBC15}" sibTransId="{23EB1950-8295-4566-850D-2D037A697523}"/>
    <dgm:cxn modelId="{732EED53-97BC-4778-B4D3-42D236FD28BE}" srcId="{3A3E2F8A-BAF1-47F3-B0F8-C9D340403B08}" destId="{75A37C0B-86FA-4EB3-9034-A86DA3226D67}" srcOrd="1" destOrd="0" parTransId="{BA6E8B06-5003-4A31-AFFD-4D107E8420AB}" sibTransId="{A9BEFE6B-E0DE-4535-9FAB-6D54E71A5738}"/>
    <dgm:cxn modelId="{D8566328-B0DF-4C78-8650-993F3995D20F}" srcId="{3A3E2F8A-BAF1-47F3-B0F8-C9D340403B08}" destId="{7354290D-2276-4692-8557-4DCEAE2F0D79}" srcOrd="2" destOrd="0" parTransId="{DF632781-5491-42B9-93B1-5BDEF2B1F5B0}" sibTransId="{5336FEC5-2C49-4975-83F2-C38DF77AE17E}"/>
    <dgm:cxn modelId="{3B747769-0A6F-47A4-8476-08A8A269E81D}" srcId="{3A3E2F8A-BAF1-47F3-B0F8-C9D340403B08}" destId="{A087244D-BDD2-4423-A328-DE727A42271A}" srcOrd="0" destOrd="0" parTransId="{316A46B2-0BAD-45B7-943D-D11A9824B3E6}" sibTransId="{3AA14944-D620-4501-8A19-459D3DC4786B}"/>
    <dgm:cxn modelId="{6B4AC8D5-1D4E-439A-8DDB-8F4F47DE2457}" type="presOf" srcId="{23BA7C27-A3FA-46C1-AC62-8CE45CF535DB}" destId="{9F7C94C4-9987-4ADA-A52A-6A3EFA7D7E8C}" srcOrd="0" destOrd="0" presId="urn:microsoft.com/office/officeart/2005/8/layout/process4"/>
    <dgm:cxn modelId="{D0A4EC87-2218-4E6D-8572-A1FE6C07EF54}" srcId="{9A5C1612-63D6-4234-962D-309B37988FBC}" destId="{8264E7A7-A420-4D37-BAF2-043052E7D7A7}" srcOrd="1" destOrd="0" parTransId="{647E374E-E91A-4E59-80BC-5AAFADF58EE7}" sibTransId="{253DF4E3-F641-43F2-AF32-A6B913D256D6}"/>
    <dgm:cxn modelId="{036FC9C8-F703-4401-BAF4-5E1D0740EEA3}" srcId="{9A5C1612-63D6-4234-962D-309B37988FBC}" destId="{3A3E2F8A-BAF1-47F3-B0F8-C9D340403B08}" srcOrd="2" destOrd="0" parTransId="{644BDC7C-8331-49B8-B2EE-5C941196735B}" sibTransId="{3DCA5629-2698-4562-875A-466A691840F3}"/>
    <dgm:cxn modelId="{A9948FC9-8D73-4E75-B0A5-B6564DB87CDD}" type="presOf" srcId="{7354290D-2276-4692-8557-4DCEAE2F0D79}" destId="{0C0132B7-AD9D-43B3-A88C-1981365AD3E4}" srcOrd="0" destOrd="0" presId="urn:microsoft.com/office/officeart/2005/8/layout/process4"/>
    <dgm:cxn modelId="{96168725-8B0F-445E-9D55-A80A27733A00}" srcId="{8264E7A7-A420-4D37-BAF2-043052E7D7A7}" destId="{4F3A9BF5-94CA-4EDD-908D-AA25DAD49BEF}" srcOrd="0" destOrd="0" parTransId="{ACB6660F-E93B-4BEC-8F45-E4F282505668}" sibTransId="{00493E34-0075-41B3-9DB7-AA7FA41DB1EE}"/>
    <dgm:cxn modelId="{05D537F0-5773-4A76-B150-FAFFC55A7FE4}" type="presOf" srcId="{D5FA65D9-2CAF-4EAB-B265-D69A22D06BDB}" destId="{7C4DACA2-A59E-482D-9B7F-BBE9A68E5AB9}" srcOrd="0" destOrd="0" presId="urn:microsoft.com/office/officeart/2005/8/layout/process4"/>
    <dgm:cxn modelId="{DEA9DFE6-DE2A-4ACF-8FE6-00E78A5EA841}" srcId="{8264E7A7-A420-4D37-BAF2-043052E7D7A7}" destId="{F7417923-79F2-4797-AACC-60F03164C716}" srcOrd="2" destOrd="0" parTransId="{81827B86-86DC-4EAB-B351-AD0C726F4CF1}" sibTransId="{ED892369-F40A-4CB0-BB0E-82686695B5BC}"/>
    <dgm:cxn modelId="{A45B08DE-7AFC-4718-AEA4-AE56169C6CE4}" type="presOf" srcId="{8264E7A7-A420-4D37-BAF2-043052E7D7A7}" destId="{80ED42A1-53D4-41DA-B214-EF5DC90CFD6F}" srcOrd="1" destOrd="0" presId="urn:microsoft.com/office/officeart/2005/8/layout/process4"/>
    <dgm:cxn modelId="{2A98CEAC-F452-4DB6-897E-3C530DD8A4B5}" srcId="{C367A22E-9AA2-4DDA-8A90-4DB6F12751AC}" destId="{C1246A9D-D0A9-4FD5-A465-4ED5B3476E14}" srcOrd="0" destOrd="0" parTransId="{75EDBF67-329B-4872-BA8D-96DA05A1357C}" sibTransId="{9A1E6E88-6AC6-4C0B-82AF-46F67E57AD0F}"/>
    <dgm:cxn modelId="{D0C9E72F-2756-4568-A7AC-79B2CF386509}" type="presOf" srcId="{75A37C0B-86FA-4EB3-9034-A86DA3226D67}" destId="{2D461166-D00C-4352-BE29-3C6E2AD3002F}" srcOrd="0" destOrd="0" presId="urn:microsoft.com/office/officeart/2005/8/layout/process4"/>
    <dgm:cxn modelId="{D79021A2-7FBC-49F0-BF21-D03378C839E7}" type="presOf" srcId="{3A3E2F8A-BAF1-47F3-B0F8-C9D340403B08}" destId="{446E51F2-5222-4EBA-BDEC-2295AB7CFAB0}" srcOrd="1" destOrd="0" presId="urn:microsoft.com/office/officeart/2005/8/layout/process4"/>
    <dgm:cxn modelId="{6BCF3667-7D35-4542-A480-8C05E3DAFA5B}" type="presParOf" srcId="{29A9A343-DF7A-4047-AF5C-F6B86FD92433}" destId="{2B7474A6-3E42-4411-AB28-E8CBE9D91EAF}" srcOrd="0" destOrd="0" presId="urn:microsoft.com/office/officeart/2005/8/layout/process4"/>
    <dgm:cxn modelId="{BCF742DD-054C-4362-9BD5-D3E27EF2D162}" type="presParOf" srcId="{2B7474A6-3E42-4411-AB28-E8CBE9D91EAF}" destId="{988A5A2D-0D9C-4B88-A56C-EB75AB6E8329}" srcOrd="0" destOrd="0" presId="urn:microsoft.com/office/officeart/2005/8/layout/process4"/>
    <dgm:cxn modelId="{3055EFD8-5B8F-4014-B886-54D24879F09B}" type="presParOf" srcId="{2B7474A6-3E42-4411-AB28-E8CBE9D91EAF}" destId="{446E51F2-5222-4EBA-BDEC-2295AB7CFAB0}" srcOrd="1" destOrd="0" presId="urn:microsoft.com/office/officeart/2005/8/layout/process4"/>
    <dgm:cxn modelId="{F9A7E408-780A-4550-81CB-C0030553107A}" type="presParOf" srcId="{2B7474A6-3E42-4411-AB28-E8CBE9D91EAF}" destId="{8E04FC88-8894-46B9-AB80-72F12E0B5FD8}" srcOrd="2" destOrd="0" presId="urn:microsoft.com/office/officeart/2005/8/layout/process4"/>
    <dgm:cxn modelId="{A8BB4A73-AFAC-4285-9BAF-BF38C8C2789D}" type="presParOf" srcId="{8E04FC88-8894-46B9-AB80-72F12E0B5FD8}" destId="{46D01CFE-6AEF-4EB4-A3B4-0E2819072005}" srcOrd="0" destOrd="0" presId="urn:microsoft.com/office/officeart/2005/8/layout/process4"/>
    <dgm:cxn modelId="{C0ABB92F-0D6A-4909-888A-ED72E82ED9DC}" type="presParOf" srcId="{8E04FC88-8894-46B9-AB80-72F12E0B5FD8}" destId="{2D461166-D00C-4352-BE29-3C6E2AD3002F}" srcOrd="1" destOrd="0" presId="urn:microsoft.com/office/officeart/2005/8/layout/process4"/>
    <dgm:cxn modelId="{B4F12E59-2DD7-4680-9348-9741ADB4F81D}" type="presParOf" srcId="{8E04FC88-8894-46B9-AB80-72F12E0B5FD8}" destId="{0C0132B7-AD9D-43B3-A88C-1981365AD3E4}" srcOrd="2" destOrd="0" presId="urn:microsoft.com/office/officeart/2005/8/layout/process4"/>
    <dgm:cxn modelId="{E75CD127-AB67-4EEE-838E-942FF79548E9}" type="presParOf" srcId="{29A9A343-DF7A-4047-AF5C-F6B86FD92433}" destId="{8EFC4581-4B19-4F7D-882A-8349789DFAE1}" srcOrd="1" destOrd="0" presId="urn:microsoft.com/office/officeart/2005/8/layout/process4"/>
    <dgm:cxn modelId="{EFE1424E-2ACB-4D53-BDE6-9C80B3832CFA}" type="presParOf" srcId="{29A9A343-DF7A-4047-AF5C-F6B86FD92433}" destId="{DD5FDEBB-81C6-4C22-AFB1-0AB3AC86473D}" srcOrd="2" destOrd="0" presId="urn:microsoft.com/office/officeart/2005/8/layout/process4"/>
    <dgm:cxn modelId="{04391E50-969E-4E67-94A2-2DE82A19961A}" type="presParOf" srcId="{DD5FDEBB-81C6-4C22-AFB1-0AB3AC86473D}" destId="{E1F9FEAA-24FA-4317-B4EC-1E58D2733739}" srcOrd="0" destOrd="0" presId="urn:microsoft.com/office/officeart/2005/8/layout/process4"/>
    <dgm:cxn modelId="{5BF0D2FD-B4B8-4E78-B3A9-C7F4F539903F}" type="presParOf" srcId="{DD5FDEBB-81C6-4C22-AFB1-0AB3AC86473D}" destId="{80ED42A1-53D4-41DA-B214-EF5DC90CFD6F}" srcOrd="1" destOrd="0" presId="urn:microsoft.com/office/officeart/2005/8/layout/process4"/>
    <dgm:cxn modelId="{4C70A10B-AC12-46FF-9883-9146D9EAB5CC}" type="presParOf" srcId="{DD5FDEBB-81C6-4C22-AFB1-0AB3AC86473D}" destId="{CD5CE4B3-8047-4FD7-90FD-CF127D269526}" srcOrd="2" destOrd="0" presId="urn:microsoft.com/office/officeart/2005/8/layout/process4"/>
    <dgm:cxn modelId="{AC741F4F-B2DD-4298-95AB-578EE52A0185}" type="presParOf" srcId="{CD5CE4B3-8047-4FD7-90FD-CF127D269526}" destId="{61EC75BE-084A-4F6A-916D-EAD05629C68D}" srcOrd="0" destOrd="0" presId="urn:microsoft.com/office/officeart/2005/8/layout/process4"/>
    <dgm:cxn modelId="{2525E57B-9496-454A-B1FC-5D9EF463AEB2}" type="presParOf" srcId="{CD5CE4B3-8047-4FD7-90FD-CF127D269526}" destId="{9F7C94C4-9987-4ADA-A52A-6A3EFA7D7E8C}" srcOrd="1" destOrd="0" presId="urn:microsoft.com/office/officeart/2005/8/layout/process4"/>
    <dgm:cxn modelId="{24813C4B-72A0-44FE-AF35-C48CD1543355}" type="presParOf" srcId="{CD5CE4B3-8047-4FD7-90FD-CF127D269526}" destId="{E4D92FCB-64D1-4DE9-90B9-3A06761AF8FE}" srcOrd="2" destOrd="0" presId="urn:microsoft.com/office/officeart/2005/8/layout/process4"/>
    <dgm:cxn modelId="{C2DC93D5-BE16-478C-A81D-2C04E51882BF}" type="presParOf" srcId="{29A9A343-DF7A-4047-AF5C-F6B86FD92433}" destId="{98CE6F7A-E749-4A76-9105-89CE88ADE5CC}" srcOrd="3" destOrd="0" presId="urn:microsoft.com/office/officeart/2005/8/layout/process4"/>
    <dgm:cxn modelId="{51021CAB-FE6E-4127-8068-E6AA470BF400}" type="presParOf" srcId="{29A9A343-DF7A-4047-AF5C-F6B86FD92433}" destId="{E2508734-9EC0-4DC9-97F9-ABE7CF142C52}" srcOrd="4" destOrd="0" presId="urn:microsoft.com/office/officeart/2005/8/layout/process4"/>
    <dgm:cxn modelId="{07AC4C1F-ECF8-461E-93A2-60D93802E940}" type="presParOf" srcId="{E2508734-9EC0-4DC9-97F9-ABE7CF142C52}" destId="{FF952BD9-9326-4E41-9B93-813B31337D3F}" srcOrd="0" destOrd="0" presId="urn:microsoft.com/office/officeart/2005/8/layout/process4"/>
    <dgm:cxn modelId="{C262631F-14A9-4827-8A69-F8F5D0877AD2}" type="presParOf" srcId="{E2508734-9EC0-4DC9-97F9-ABE7CF142C52}" destId="{4EF22AA2-AE74-4E48-941A-D693191AA7DD}" srcOrd="1" destOrd="0" presId="urn:microsoft.com/office/officeart/2005/8/layout/process4"/>
    <dgm:cxn modelId="{48AED0BA-8A5D-4BA5-BF40-9A4C7F35263C}" type="presParOf" srcId="{E2508734-9EC0-4DC9-97F9-ABE7CF142C52}" destId="{0B6A1AB2-AF4B-446D-B3FC-5227E12C4037}" srcOrd="2" destOrd="0" presId="urn:microsoft.com/office/officeart/2005/8/layout/process4"/>
    <dgm:cxn modelId="{1100E4C1-B4DD-47C8-85A1-3E77AACE7562}" type="presParOf" srcId="{0B6A1AB2-AF4B-446D-B3FC-5227E12C4037}" destId="{CF4C1CC3-499E-4AF5-ACB9-49537EC3AFB0}" srcOrd="0" destOrd="0" presId="urn:microsoft.com/office/officeart/2005/8/layout/process4"/>
    <dgm:cxn modelId="{CCAADDD5-6AB2-4DB9-A6F6-69700F00C01B}" type="presParOf" srcId="{0B6A1AB2-AF4B-446D-B3FC-5227E12C4037}" destId="{7C4DACA2-A59E-482D-9B7F-BBE9A68E5AB9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6E51F2-5222-4EBA-BDEC-2295AB7CFAB0}">
      <dsp:nvSpPr>
        <dsp:cNvPr id="0" name=""/>
        <dsp:cNvSpPr/>
      </dsp:nvSpPr>
      <dsp:spPr>
        <a:xfrm>
          <a:off x="0" y="2854285"/>
          <a:ext cx="8640960" cy="1032864"/>
        </a:xfrm>
        <a:prstGeom prst="rect">
          <a:avLst/>
        </a:prstGeom>
        <a:solidFill>
          <a:schemeClr val="accent2"/>
        </a:solidFill>
        <a:ln w="38100" cap="flat" cmpd="sng" algn="ctr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Verdana" pitchFamily="34" charset="0"/>
            </a:rPr>
            <a:t>Использование более кратких вариантных форм</a:t>
          </a:r>
          <a:endParaRPr lang="ru-RU" sz="1600" b="1" kern="1200" dirty="0">
            <a:latin typeface="Verdana" pitchFamily="34" charset="0"/>
          </a:endParaRPr>
        </a:p>
      </dsp:txBody>
      <dsp:txXfrm>
        <a:off x="0" y="2854285"/>
        <a:ext cx="8640960" cy="557746"/>
      </dsp:txXfrm>
    </dsp:sp>
    <dsp:sp modelId="{46D01CFE-6AEF-4EB4-A3B4-0E2819072005}">
      <dsp:nvSpPr>
        <dsp:cNvPr id="0" name=""/>
        <dsp:cNvSpPr/>
      </dsp:nvSpPr>
      <dsp:spPr>
        <a:xfrm>
          <a:off x="4219" y="3391374"/>
          <a:ext cx="2877507" cy="47511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Verdana" pitchFamily="34" charset="0"/>
            </a:rPr>
            <a:t>существительных мужского рода </a:t>
          </a:r>
          <a:endParaRPr lang="ru-RU" sz="1400" kern="1200" dirty="0">
            <a:latin typeface="Verdana" pitchFamily="34" charset="0"/>
          </a:endParaRPr>
        </a:p>
      </dsp:txBody>
      <dsp:txXfrm>
        <a:off x="4219" y="3391374"/>
        <a:ext cx="2877507" cy="475117"/>
      </dsp:txXfrm>
    </dsp:sp>
    <dsp:sp modelId="{2D461166-D00C-4352-BE29-3C6E2AD3002F}">
      <dsp:nvSpPr>
        <dsp:cNvPr id="0" name=""/>
        <dsp:cNvSpPr/>
      </dsp:nvSpPr>
      <dsp:spPr>
        <a:xfrm>
          <a:off x="2881726" y="3391374"/>
          <a:ext cx="2877507" cy="47511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Verdana" pitchFamily="34" charset="0"/>
            </a:rPr>
            <a:t>прилагательных</a:t>
          </a:r>
          <a:endParaRPr lang="ru-RU" sz="1400" kern="1200" dirty="0">
            <a:latin typeface="Verdana" pitchFamily="34" charset="0"/>
          </a:endParaRPr>
        </a:p>
      </dsp:txBody>
      <dsp:txXfrm>
        <a:off x="2881726" y="3391374"/>
        <a:ext cx="2877507" cy="475117"/>
      </dsp:txXfrm>
    </dsp:sp>
    <dsp:sp modelId="{0C0132B7-AD9D-43B3-A88C-1981365AD3E4}">
      <dsp:nvSpPr>
        <dsp:cNvPr id="0" name=""/>
        <dsp:cNvSpPr/>
      </dsp:nvSpPr>
      <dsp:spPr>
        <a:xfrm>
          <a:off x="5759233" y="3391374"/>
          <a:ext cx="2877507" cy="47511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Verdana" pitchFamily="34" charset="0"/>
            </a:rPr>
            <a:t>страда­тельных причастий</a:t>
          </a:r>
          <a:endParaRPr lang="ru-RU" sz="1400" kern="1200" dirty="0">
            <a:latin typeface="Verdana" pitchFamily="34" charset="0"/>
          </a:endParaRPr>
        </a:p>
      </dsp:txBody>
      <dsp:txXfrm>
        <a:off x="5759233" y="3391374"/>
        <a:ext cx="2877507" cy="475117"/>
      </dsp:txXfrm>
    </dsp:sp>
    <dsp:sp modelId="{80ED42A1-53D4-41DA-B214-EF5DC90CFD6F}">
      <dsp:nvSpPr>
        <dsp:cNvPr id="0" name=""/>
        <dsp:cNvSpPr/>
      </dsp:nvSpPr>
      <dsp:spPr>
        <a:xfrm rot="10800000">
          <a:off x="0" y="1567281"/>
          <a:ext cx="8640960" cy="1305578"/>
        </a:xfrm>
        <a:prstGeom prst="upArrowCallout">
          <a:avLst/>
        </a:prstGeom>
        <a:solidFill>
          <a:schemeClr val="accent2"/>
        </a:solidFill>
        <a:ln w="38100" cap="flat" cmpd="sng" algn="ctr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Verdana" pitchFamily="34" charset="0"/>
            </a:rPr>
            <a:t>Специфичное употребление глаголов</a:t>
          </a:r>
          <a:endParaRPr lang="ru-RU" sz="1600" b="1" kern="1200" dirty="0">
            <a:latin typeface="Verdana" pitchFamily="34" charset="0"/>
          </a:endParaRPr>
        </a:p>
      </dsp:txBody>
      <dsp:txXfrm rot="-10800000">
        <a:off x="0" y="1567281"/>
        <a:ext cx="8640960" cy="458257"/>
      </dsp:txXfrm>
    </dsp:sp>
    <dsp:sp modelId="{61EC75BE-084A-4F6A-916D-EAD05629C68D}">
      <dsp:nvSpPr>
        <dsp:cNvPr id="0" name=""/>
        <dsp:cNvSpPr/>
      </dsp:nvSpPr>
      <dsp:spPr>
        <a:xfrm>
          <a:off x="2809" y="2016225"/>
          <a:ext cx="2877507" cy="40312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 в настоящем времени</a:t>
          </a:r>
          <a:endParaRPr lang="ru-RU" sz="1400" kern="1200" dirty="0"/>
        </a:p>
      </dsp:txBody>
      <dsp:txXfrm>
        <a:off x="2809" y="2016225"/>
        <a:ext cx="2877507" cy="403125"/>
      </dsp:txXfrm>
    </dsp:sp>
    <dsp:sp modelId="{9F7C94C4-9987-4ADA-A52A-6A3EFA7D7E8C}">
      <dsp:nvSpPr>
        <dsp:cNvPr id="0" name=""/>
        <dsp:cNvSpPr/>
      </dsp:nvSpPr>
      <dsp:spPr>
        <a:xfrm>
          <a:off x="2880316" y="2016225"/>
          <a:ext cx="2877507" cy="40312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Verdana" pitchFamily="34" charset="0"/>
            </a:rPr>
            <a:t>несовершенного вида</a:t>
          </a:r>
          <a:endParaRPr lang="ru-RU" sz="1400" kern="1200" dirty="0">
            <a:latin typeface="Verdana" pitchFamily="34" charset="0"/>
          </a:endParaRPr>
        </a:p>
      </dsp:txBody>
      <dsp:txXfrm>
        <a:off x="2880316" y="2016225"/>
        <a:ext cx="2877507" cy="403125"/>
      </dsp:txXfrm>
    </dsp:sp>
    <dsp:sp modelId="{E4D92FCB-64D1-4DE9-90B9-3A06761AF8FE}">
      <dsp:nvSpPr>
        <dsp:cNvPr id="0" name=""/>
        <dsp:cNvSpPr/>
      </dsp:nvSpPr>
      <dsp:spPr>
        <a:xfrm>
          <a:off x="5757823" y="2016225"/>
          <a:ext cx="2877507" cy="40312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ru-RU" sz="1400" kern="1200" dirty="0" smtClean="0">
              <a:latin typeface="Verdana" pitchFamily="34" charset="0"/>
            </a:rPr>
            <a:t>возвратных в страдательном значении</a:t>
          </a:r>
          <a:endParaRPr lang="ru-RU" sz="1400" kern="1200" dirty="0"/>
        </a:p>
      </dsp:txBody>
      <dsp:txXfrm>
        <a:off x="5757823" y="2016225"/>
        <a:ext cx="2877507" cy="403125"/>
      </dsp:txXfrm>
    </dsp:sp>
    <dsp:sp modelId="{4EF22AA2-AE74-4E48-941A-D693191AA7DD}">
      <dsp:nvSpPr>
        <dsp:cNvPr id="0" name=""/>
        <dsp:cNvSpPr/>
      </dsp:nvSpPr>
      <dsp:spPr>
        <a:xfrm rot="10800000">
          <a:off x="0" y="0"/>
          <a:ext cx="8640960" cy="1578411"/>
        </a:xfrm>
        <a:prstGeom prst="upArrowCallout">
          <a:avLst/>
        </a:prstGeom>
        <a:solidFill>
          <a:schemeClr val="accent2"/>
        </a:solidFill>
        <a:ln w="38100" cap="flat" cmpd="sng" algn="ctr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ru-RU" sz="16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П</a:t>
          </a:r>
          <a:r>
            <a:rPr lang="ru-RU" sz="1600" b="1" kern="1200" dirty="0" smtClean="0">
              <a:latin typeface="Verdana" pitchFamily="34" charset="0"/>
            </a:rPr>
            <a:t>реобладание названий понятий над названиями действий</a:t>
          </a:r>
          <a:endParaRPr lang="ru-RU" sz="1600" b="1" kern="1200" dirty="0"/>
        </a:p>
      </dsp:txBody>
      <dsp:txXfrm rot="-10800000">
        <a:off x="0" y="0"/>
        <a:ext cx="8640960" cy="554022"/>
      </dsp:txXfrm>
    </dsp:sp>
    <dsp:sp modelId="{CF4C1CC3-499E-4AF5-ACB9-49537EC3AFB0}">
      <dsp:nvSpPr>
        <dsp:cNvPr id="0" name=""/>
        <dsp:cNvSpPr/>
      </dsp:nvSpPr>
      <dsp:spPr>
        <a:xfrm>
          <a:off x="941" y="732589"/>
          <a:ext cx="4414511" cy="27552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Verdana" pitchFamily="34" charset="0"/>
            </a:rPr>
            <a:t>больше имен существительных</a:t>
          </a:r>
          <a:endParaRPr lang="ru-RU" sz="1400" kern="1200" dirty="0"/>
        </a:p>
      </dsp:txBody>
      <dsp:txXfrm>
        <a:off x="941" y="732589"/>
        <a:ext cx="4414511" cy="275523"/>
      </dsp:txXfrm>
    </dsp:sp>
    <dsp:sp modelId="{7C4DACA2-A59E-482D-9B7F-BBE9A68E5AB9}">
      <dsp:nvSpPr>
        <dsp:cNvPr id="0" name=""/>
        <dsp:cNvSpPr/>
      </dsp:nvSpPr>
      <dsp:spPr>
        <a:xfrm>
          <a:off x="4416394" y="732589"/>
          <a:ext cx="4224565" cy="27552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Verdana" pitchFamily="34" charset="0"/>
            </a:rPr>
            <a:t>глаголы абстрактной семантики</a:t>
          </a:r>
          <a:endParaRPr lang="ru-RU" sz="1400" kern="1200" dirty="0">
            <a:latin typeface="Verdana" pitchFamily="34" charset="0"/>
          </a:endParaRPr>
        </a:p>
      </dsp:txBody>
      <dsp:txXfrm>
        <a:off x="4416394" y="732589"/>
        <a:ext cx="4224565" cy="2755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0ED8DFC-803D-44AB-8276-7C351459E0C2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335C916-0B5B-40E9-BBE3-BA98AD9492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9172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A50A013-2944-40C3-8706-C5ABE22E8FB5}" type="slidenum">
              <a:rPr 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Научный стиль – это речевая система, специально приспособленная для оптимального общения людей в научной сфере деятельности. Научные произведения являются результатом научных исследований и их теоретического осмысления, перед ними ставится цель - развить и доказать определенную концепцию, а также информировать субъекта восприятия о произведенных изысканиях. Таким образом, можно говорить  о том, что рассматриваемый стиль  - это стиль научных сообщений. Он принадлежит  к числу книжных стилей русского языка и его авторами являются ученые и специалисты  в своей области. </a:t>
            </a:r>
            <a:r>
              <a:rPr lang="ru-RU" sz="900" dirty="0" smtClean="0">
                <a:latin typeface="Verdana" pitchFamily="34" charset="0"/>
              </a:rPr>
              <a:t>Основными задачами изложения являются:</a:t>
            </a:r>
          </a:p>
          <a:p>
            <a:pPr eaLnBrk="1" hangingPunct="1">
              <a:spcBef>
                <a:spcPct val="0"/>
              </a:spcBef>
            </a:pPr>
            <a:r>
              <a:rPr lang="ru-RU" sz="900" dirty="0" smtClean="0">
                <a:latin typeface="Verdana" pitchFamily="34" charset="0"/>
              </a:rPr>
              <a:t> 1) объяснение причин тех или иных явлений, описание существенных признаков, свойств предметов научного познания;</a:t>
            </a:r>
          </a:p>
          <a:p>
            <a:pPr eaLnBrk="1" hangingPunct="1">
              <a:spcBef>
                <a:spcPct val="0"/>
              </a:spcBef>
            </a:pPr>
            <a:r>
              <a:rPr lang="ru-RU" sz="900" dirty="0" smtClean="0">
                <a:latin typeface="Verdana" pitchFamily="34" charset="0"/>
              </a:rPr>
              <a:t>2) донесение информации, объяснение научной теории, посредством представления системы доказательств.</a:t>
            </a:r>
          </a:p>
          <a:p>
            <a:pPr eaLnBrk="1" hangingPunct="1">
              <a:spcBef>
                <a:spcPct val="0"/>
              </a:spcBef>
            </a:pPr>
            <a:endParaRPr lang="ru-RU" sz="900" dirty="0" smtClean="0">
              <a:latin typeface="Verdana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CD8C634-9B2F-4004-AAD5-A80084E1C2F0}" type="slidenum">
              <a:rPr 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Научный стиль имеет ряд общих черт, характерных для всех наук, что дает возможность говорить о специфике стиля в целом.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- информативность – сжатость</a:t>
            </a:r>
            <a:r>
              <a:rPr lang="ru-RU" baseline="0" dirty="0" smtClean="0"/>
              <a:t> </a:t>
            </a:r>
            <a:r>
              <a:rPr lang="ru-RU" dirty="0" smtClean="0"/>
              <a:t>при сохранении насыщенности содержания.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- отвлеченность и обобщенность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-"/>
            </a:pPr>
            <a:r>
              <a:rPr lang="ru-RU" dirty="0" smtClean="0"/>
              <a:t>точность</a:t>
            </a:r>
            <a:r>
              <a:rPr lang="ru-RU" baseline="0" dirty="0" smtClean="0"/>
              <a:t> и </a:t>
            </a:r>
            <a:r>
              <a:rPr lang="ru-RU" dirty="0" smtClean="0"/>
              <a:t>однозначность предполагает однозначность понимания, отсутствие расхождения между означаемым и его определением.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-"/>
            </a:pPr>
            <a:r>
              <a:rPr lang="ru-RU" dirty="0" smtClean="0"/>
              <a:t>единообразие высказывания (стремление</a:t>
            </a:r>
            <a:r>
              <a:rPr lang="ru-RU" baseline="0" dirty="0" smtClean="0"/>
              <a:t> к стандартизации</a:t>
            </a:r>
            <a:r>
              <a:rPr lang="ru-RU" dirty="0" smtClean="0"/>
              <a:t>)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- логичность, последовательность 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- скрытая эмоциональность – это экономное использование образных и эмоционально-экспрессивных средств</a:t>
            </a:r>
          </a:p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F5D8672-AC4E-4110-9DE9-0C865175A4E6}" type="slidenum">
              <a:rPr 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В процессе создания научного произведения</a:t>
            </a:r>
            <a:r>
              <a:rPr lang="en-US" dirty="0" smtClean="0"/>
              <a:t> </a:t>
            </a:r>
            <a:r>
              <a:rPr lang="ru-RU" dirty="0" smtClean="0"/>
              <a:t>у автора актуализируется система использования лексических, грамматических и стилистических средств. Тексты научного стиля обладают определенными лексическими особенностями, в них используется общелитературная, общенаучная</a:t>
            </a:r>
            <a:r>
              <a:rPr lang="en-US" dirty="0" smtClean="0"/>
              <a:t> </a:t>
            </a:r>
            <a:r>
              <a:rPr lang="ru-RU" dirty="0" smtClean="0"/>
              <a:t>и терминологическая лексика. К общелитературной лексике относятся слова общего языка. При помощи общенаучных слов описываются яв­ления и процессы в разных областях науки и техни­ки. Эти слова закреплены за определенными поняти­ями, но не являются терминами, например: </a:t>
            </a:r>
            <a:r>
              <a:rPr lang="ru-RU" i="1" dirty="0" smtClean="0"/>
              <a:t>опера­ция, вопрос, задача, явление, процесс, базироваться, приспособление</a:t>
            </a:r>
            <a:r>
              <a:rPr lang="ru-RU" dirty="0" smtClean="0"/>
              <a:t> и др. В любом научном тексте общелитературная и общенаучная лексика составляют основу изложения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  <a:r>
              <a:rPr lang="ru-RU" dirty="0" smtClean="0"/>
              <a:t>Терминологическая </a:t>
            </a:r>
            <a:r>
              <a:rPr lang="ru-RU" dirty="0" smtClean="0"/>
              <a:t>лексика – это ядро научного стиля. Термины, являясь носителями специальной научной информации, определяют общую понятийную направленность текста.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Нужно отметить, что общенаучные и общелитературные слова во многих научных текстах (в рефератах, а также в некоторых статьях и монографиях) употребляется в ограниченном количестве значений, при том что в принципе практически каждое из этих слов обладает и другими значениями, не реализующимися в научном стиле. </a:t>
            </a:r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62CC4F3-5B1B-4DD6-A35A-FB882B733D3C}" type="slidenum">
              <a:rPr 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Морфологические средства призваны подчеркивать эмоциональную нейтральность текста, способствовать смещению фокуса внимания от личности исследователя в сторону предмета исследования. Морфологические особенности научного стиля проявляется в выборе определенных  форм частей речи.</a:t>
            </a:r>
          </a:p>
          <a:p>
            <a:r>
              <a:rPr lang="ru-RU" smtClean="0"/>
              <a:t>Названия понятий в научном стиле преобладают над названиями действий, что приводит к меньшему употреблению глаголов и большему употреблению существительных. При использовании глаголов заметна тенденция к утрате их лексического значения, что отвечает требованию абстрактности, обобщенности научного стиля изложения.</a:t>
            </a:r>
          </a:p>
          <a:p>
            <a:r>
              <a:rPr lang="ru-RU" smtClean="0"/>
              <a:t>Специфично употребляется в научном стиле глагол. В научных текстах часто используются глаголы несовершенного вида. От них образуются формы настоящего времени, которые имеют вневременное обобщенное значение (например: в данной отрасли используется это соединение). </a:t>
            </a:r>
          </a:p>
          <a:p>
            <a:r>
              <a:rPr lang="ru-RU" smtClean="0"/>
              <a:t>В научном стиле часто используются возвратные глаголы (с суффиксом -ся) в страдательном (пассивном) значении. </a:t>
            </a:r>
          </a:p>
          <a:p>
            <a:r>
              <a:rPr lang="ru-RU" smtClean="0"/>
              <a:t>Большое распространение в научных текстах имеют краткие страдательные причастия.</a:t>
            </a:r>
          </a:p>
          <a:p>
            <a:r>
              <a:rPr lang="ru-RU" smtClean="0"/>
              <a:t>В научной речи чаще, чем в других стилях речи, употребляются краткие прилагательные, например: Многообразны и неоднозначны функции этих элементов.</a:t>
            </a:r>
          </a:p>
          <a:p>
            <a:r>
              <a:rPr lang="ru-RU" smtClean="0"/>
              <a:t>Своеобразно проявляется в языке науки категория лица: значение лица обычно является ослабленным, неопределенным, обобщенным. В научной речи не принято употреблять местоимение 1-го лица ед. ч. я. Его заменяют местоимением мы (авторское мы). Принято считать, что употребление местоимения мы создает атмосферу авторской скромности и объективности: мы исследовали и пришли к выводу… (вместо: я исследовал и пришел к выводу…)..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4803253-B097-4E17-B289-2BABCBAB0E1C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Научная речь характеризуется строгой логической последовательностью, поэтому в ней</a:t>
            </a:r>
            <a:r>
              <a:rPr lang="ru-RU" baseline="0" dirty="0" smtClean="0"/>
              <a:t> </a:t>
            </a:r>
            <a:r>
              <a:rPr lang="ru-RU" dirty="0" smtClean="0"/>
              <a:t>отдельные предложения и части сложного синтаксического целого, как правило, очень тесно связаны друг с другом, каждый последующий вытекает из предыдущего или является следующим звеном. Предложения в научном стиле однообразны по цели высказывания - они почти всегда повествовательные. Предложения в</a:t>
            </a:r>
            <a:r>
              <a:rPr lang="ru-RU" baseline="0" dirty="0" smtClean="0"/>
              <a:t> научном тексте часто</a:t>
            </a:r>
            <a:r>
              <a:rPr lang="ru-RU" dirty="0" smtClean="0"/>
              <a:t> осложняются однородными членами</a:t>
            </a:r>
            <a:r>
              <a:rPr lang="ru-RU" baseline="0" dirty="0" smtClean="0"/>
              <a:t>, которые перечисляют логически однородные понятия. Нередко однородным членам предшествуют обобщающие слова. При этом, как правило, однородные члены или группы распространенных однородных членов соединены бессоюзной связью. </a:t>
            </a:r>
            <a:r>
              <a:rPr lang="ru-RU" dirty="0" smtClean="0"/>
              <a:t>В научной работе преобладают сложные предложения с использованием составных подчинительных союзов,</a:t>
            </a:r>
            <a:r>
              <a:rPr lang="ru-RU" baseline="0" dirty="0" smtClean="0"/>
              <a:t> например:</a:t>
            </a:r>
            <a:r>
              <a:rPr lang="ru-RU" dirty="0" smtClean="0"/>
              <a:t> «благодаря тому что», «между тем как», «поскольку», «так как» - эти конструкции позволяют</a:t>
            </a:r>
            <a:r>
              <a:rPr lang="ru-RU" baseline="0" dirty="0" smtClean="0"/>
              <a:t> </a:t>
            </a:r>
            <a:r>
              <a:rPr lang="ru-RU" dirty="0" smtClean="0"/>
              <a:t>выявить причинно-следственные связи между явлениями. Объективность изложения обусловливает наличие в тексте научных работ вводных слов и словосочетаний, указывающих на степень достоверности сообщения. Благодаря таким словам, тот или иной факт можно представить как вполне достоверный (конечно, разумеется, действительно), как предполагаемый (видимо, надо полагать), как возможный (возможно, вероятно).</a:t>
            </a:r>
          </a:p>
          <a:p>
            <a:r>
              <a:rPr lang="ru-RU" dirty="0" smtClean="0"/>
              <a:t>Обязательным условием объективности изложения материала является также указание на то, каков источник сообщения, кем высказана та или иная мысль, кому конкретно принадлежит то или иное выражение. В тексте это условие можно реализовать, используя специальные вводные слова и словосочетания (по мнению, по данным, по нашему мнению и др.).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1. </a:t>
            </a:r>
            <a:r>
              <a:rPr lang="ru-RU" dirty="0" err="1" smtClean="0"/>
              <a:t>Солганик</a:t>
            </a:r>
            <a:r>
              <a:rPr lang="ru-RU" dirty="0" smtClean="0"/>
              <a:t> Г.Я. Стилистика текста: Учебное пособие / Г.Я. </a:t>
            </a:r>
            <a:r>
              <a:rPr lang="ru-RU" dirty="0" err="1" smtClean="0"/>
              <a:t>Солганик</a:t>
            </a:r>
            <a:r>
              <a:rPr lang="ru-RU" dirty="0" smtClean="0"/>
              <a:t> - М.: Флинта: Наука, 1997. – 256 с.</a:t>
            </a:r>
          </a:p>
          <a:p>
            <a:endParaRPr lang="ru-RU" dirty="0" smtClean="0"/>
          </a:p>
          <a:p>
            <a:r>
              <a:rPr lang="ru-RU" dirty="0" smtClean="0"/>
              <a:t>2. Голуб И.Б. Русский язык и культура речи: Учебное пособие /И.Б. Голуб - М.: Логос, 2010. – 355 с. </a:t>
            </a:r>
          </a:p>
          <a:p>
            <a:endParaRPr lang="ru-RU" dirty="0" smtClean="0"/>
          </a:p>
          <a:p>
            <a:r>
              <a:rPr lang="ru-RU" dirty="0" smtClean="0"/>
              <a:t>3. Кожина М.Н., </a:t>
            </a:r>
            <a:r>
              <a:rPr lang="ru-RU" dirty="0" err="1" smtClean="0"/>
              <a:t>Дускаева</a:t>
            </a:r>
            <a:r>
              <a:rPr lang="ru-RU" dirty="0" smtClean="0"/>
              <a:t> Л.Р., </a:t>
            </a:r>
            <a:r>
              <a:rPr lang="ru-RU" dirty="0" err="1" smtClean="0"/>
              <a:t>Салимовский</a:t>
            </a:r>
            <a:r>
              <a:rPr lang="ru-RU" dirty="0" smtClean="0"/>
              <a:t> В.А. Стилистика русского языка/ М.Н. Кожина  - М.: Флинта: Наука, 2008. - 464 с</a:t>
            </a:r>
          </a:p>
          <a:p>
            <a:endParaRPr lang="ru-RU" dirty="0" smtClean="0"/>
          </a:p>
          <a:p>
            <a:r>
              <a:rPr lang="ru-RU" dirty="0" smtClean="0"/>
              <a:t>4. Колесникова Н.И. От конспекта к диссертации: Учебное пособие по развитию навыков письменной речи / Колесникова Н.И. - М.: Флинта: Наука, 2008. - 288 с.</a:t>
            </a:r>
          </a:p>
          <a:p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2"/>
          <p:cNvSpPr/>
          <p:nvPr/>
        </p:nvSpPr>
        <p:spPr>
          <a:xfrm>
            <a:off x="7712075" y="3136900"/>
            <a:ext cx="911225" cy="2074863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>
            <a:off x="446088" y="3055938"/>
            <a:ext cx="694690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541338" y="4559300"/>
            <a:ext cx="675640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9"/>
          <p:cNvSpPr/>
          <p:nvPr/>
        </p:nvSpPr>
        <p:spPr>
          <a:xfrm>
            <a:off x="539750" y="3140075"/>
            <a:ext cx="6759575" cy="207645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0E2CC-043E-4F61-8534-933B67C2B4A4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688" y="4625975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5E13A58B-D20F-480C-82A6-D74DC52421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577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C3A3C-1732-42A4-A618-A9B26E9610DD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05426-97D0-4F31-A238-098C515D8B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389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6861175" y="228600"/>
            <a:ext cx="1860550" cy="612298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6954838" y="350838"/>
            <a:ext cx="1673225" cy="5876925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0E8A7-172C-4C40-BDF1-53F3C8A94FCF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426B1-0BF3-483C-9A72-1C76D1F7CA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190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AB9F5-5D4E-4D1D-80AD-133AB2621134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135FA-2C12-4359-AA82-CB80959E03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175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5"/>
          <p:cNvSpPr/>
          <p:nvPr/>
        </p:nvSpPr>
        <p:spPr>
          <a:xfrm>
            <a:off x="568325" y="3048000"/>
            <a:ext cx="803275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4"/>
          <p:cNvSpPr/>
          <p:nvPr/>
        </p:nvSpPr>
        <p:spPr>
          <a:xfrm>
            <a:off x="676275" y="4541838"/>
            <a:ext cx="781685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>
            <a:off x="676275" y="3124200"/>
            <a:ext cx="7816850" cy="2078038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1A048-9776-4741-B00A-5AFA80A21400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70425-2014-44C4-B0B7-90FC516022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415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19FA-7B43-42C6-A990-5514BD45AAB6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63B9C-D378-4291-ABB7-AC6914811D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063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7A726-E30F-445C-A070-0B5BD480F52F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CA84B-DF23-447D-B16A-A8B8D914D6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175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FF0C4-8C22-4409-8B4A-C4B9AE7CAB07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C02D7-6F98-4B64-90A9-BE78A67E69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501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" name="Rounded Rectangle 10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9F7C9-4016-4C7D-B597-4CD2126BDAB2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554F0-217A-4A2A-ACD3-7CABC5A776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487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Rounded Rectangle 11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9"/>
          <p:cNvSpPr/>
          <p:nvPr/>
        </p:nvSpPr>
        <p:spPr>
          <a:xfrm>
            <a:off x="676275" y="1643063"/>
            <a:ext cx="2484438" cy="3233737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/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6F0C0-1696-4F22-98A6-B337C046D9B1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386F8-01C7-4E88-A68C-3E9D0C91D3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684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Rounded Rectangle 8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1"/>
          <p:cNvSpPr/>
          <p:nvPr/>
        </p:nvSpPr>
        <p:spPr>
          <a:xfrm>
            <a:off x="762000" y="5029200"/>
            <a:ext cx="7600950" cy="12033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2"/>
          <p:cNvSpPr/>
          <p:nvPr/>
        </p:nvSpPr>
        <p:spPr>
          <a:xfrm>
            <a:off x="914400" y="5638800"/>
            <a:ext cx="7327900" cy="452438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604838" y="5075238"/>
            <a:ext cx="7947025" cy="1096962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FFCB1-3554-4858-B1DA-4534C8FBB678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66304-0E25-4EB4-881C-3E9379E8F4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906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82296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E4216636-5522-4843-9C4D-CC97EEC57494}" type="datetimeFigureOut">
              <a:rPr lang="ru-RU"/>
              <a:pPr>
                <a:defRPr/>
              </a:pPr>
              <a:t>09.12.2011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36D544AB-1723-4D8E-A9FC-DD40E94B6A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73063" y="373063"/>
            <a:ext cx="8380412" cy="111760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5450" y="407988"/>
            <a:ext cx="8261350" cy="1039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1" r:id="rId2"/>
    <p:sldLayoutId id="2147483773" r:id="rId3"/>
    <p:sldLayoutId id="2147483770" r:id="rId4"/>
    <p:sldLayoutId id="2147483769" r:id="rId5"/>
    <p:sldLayoutId id="2147483768" r:id="rId6"/>
    <p:sldLayoutId id="2147483774" r:id="rId7"/>
    <p:sldLayoutId id="2147483775" r:id="rId8"/>
    <p:sldLayoutId id="2147483776" r:id="rId9"/>
    <p:sldLayoutId id="2147483767" r:id="rId10"/>
    <p:sldLayoutId id="214748377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 kern="1200" cap="all">
          <a:solidFill>
            <a:srgbClr val="6B7D7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rgbClr val="B5AE53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848058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E8B54D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650" y="3284984"/>
            <a:ext cx="6400800" cy="1672779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068960"/>
            <a:ext cx="6629400" cy="1944216"/>
          </a:xfrm>
        </p:spPr>
        <p:txBody>
          <a:bodyPr wrap="square" numCol="1" compatLnSpc="1">
            <a:prstTxWarp prst="textNoShape">
              <a:avLst/>
            </a:prstTxWarp>
            <a:normAutofit/>
          </a:bodyPr>
          <a:lstStyle/>
          <a:p>
            <a:pPr algn="l" eaLnBrk="1" hangingPunct="1"/>
            <a:r>
              <a:rPr lang="ru-RU" sz="2300" cap="none" dirty="0" smtClean="0">
                <a:solidFill>
                  <a:srgbClr val="47534C"/>
                </a:solidFill>
                <a:latin typeface="Verdana" pitchFamily="34" charset="0"/>
              </a:rPr>
              <a:t>  ПРИЗНАКИ НАУЧНОГО СТИЛЯ </a:t>
            </a:r>
            <a:r>
              <a:rPr lang="en-US" sz="2300" cap="none" dirty="0" smtClean="0">
                <a:solidFill>
                  <a:srgbClr val="47534C"/>
                </a:solidFill>
                <a:latin typeface="Verdana" pitchFamily="34" charset="0"/>
              </a:rPr>
              <a:t/>
            </a:r>
            <a:br>
              <a:rPr lang="en-US" sz="2300" cap="none" dirty="0" smtClean="0">
                <a:solidFill>
                  <a:srgbClr val="47534C"/>
                </a:solidFill>
                <a:latin typeface="Verdana" pitchFamily="34" charset="0"/>
              </a:rPr>
            </a:br>
            <a:r>
              <a:rPr lang="ru-RU" sz="2300" cap="none" dirty="0" smtClean="0">
                <a:solidFill>
                  <a:srgbClr val="47534C"/>
                </a:solidFill>
                <a:latin typeface="Verdana" pitchFamily="34" charset="0"/>
              </a:rPr>
              <a:t>  ИЗЛОЖЕНИЯ ТЕКСТА</a:t>
            </a:r>
            <a:br>
              <a:rPr lang="ru-RU" sz="2300" cap="none" dirty="0" smtClean="0">
                <a:solidFill>
                  <a:srgbClr val="47534C"/>
                </a:solidFill>
                <a:latin typeface="Verdana" pitchFamily="34" charset="0"/>
              </a:rPr>
            </a:br>
            <a:r>
              <a:rPr lang="ru-RU" sz="2300" cap="none" dirty="0" smtClean="0">
                <a:solidFill>
                  <a:srgbClr val="47534C"/>
                </a:solidFill>
                <a:latin typeface="Verdana" pitchFamily="34" charset="0"/>
              </a:rPr>
              <a:t/>
            </a:r>
            <a:br>
              <a:rPr lang="ru-RU" sz="2300" cap="none" dirty="0" smtClean="0">
                <a:solidFill>
                  <a:srgbClr val="47534C"/>
                </a:solidFill>
                <a:latin typeface="Verdana" pitchFamily="34" charset="0"/>
              </a:rPr>
            </a:br>
            <a:r>
              <a:rPr lang="ru-RU" sz="2300" cap="none" dirty="0" smtClean="0">
                <a:solidFill>
                  <a:srgbClr val="47534C"/>
                </a:solidFill>
                <a:latin typeface="Verdana" pitchFamily="34" charset="0"/>
              </a:rPr>
              <a:t>  </a:t>
            </a:r>
            <a:r>
              <a:rPr lang="ru-RU" sz="1300" b="1" cap="none" dirty="0" smtClean="0">
                <a:solidFill>
                  <a:schemeClr val="bg1"/>
                </a:solidFill>
                <a:latin typeface="Verdana" pitchFamily="34" charset="0"/>
              </a:rPr>
              <a:t>ВЫПОЛНИЛА: ЖЕЛУДОВА О.С</a:t>
            </a:r>
            <a:r>
              <a:rPr lang="ru-RU" sz="1300" b="1" cap="none" dirty="0">
                <a:solidFill>
                  <a:schemeClr val="bg1"/>
                </a:solidFill>
                <a:latin typeface="Verdana" pitchFamily="34" charset="0"/>
              </a:rPr>
              <a:t>., </a:t>
            </a:r>
            <a:r>
              <a:rPr lang="ru-RU" sz="1300" b="1" cap="none" dirty="0" smtClean="0">
                <a:solidFill>
                  <a:schemeClr val="bg1"/>
                </a:solidFill>
                <a:latin typeface="Verdana" pitchFamily="34" charset="0"/>
              </a:rPr>
              <a:t>СПЕЦИАЛЬНОСТЬ - 08.00.05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800" cap="none" smtClean="0">
                <a:latin typeface="Verdana" pitchFamily="34" charset="0"/>
              </a:rPr>
              <a:t>СОДЕРЖАНИЕ</a:t>
            </a:r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>
          <a:xfrm>
            <a:off x="468313" y="2133600"/>
            <a:ext cx="8229600" cy="4373563"/>
          </a:xfrm>
        </p:spPr>
        <p:txBody>
          <a:bodyPr/>
          <a:lstStyle/>
          <a:p>
            <a:pPr marL="571500" indent="-457200" eaLnBrk="1" hangingPunct="1">
              <a:lnSpc>
                <a:spcPct val="150000"/>
              </a:lnSpc>
              <a:buFont typeface="Arial" charset="0"/>
              <a:buAutoNum type="arabicPeriod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Общая характеристика стиля</a:t>
            </a:r>
          </a:p>
          <a:p>
            <a:pPr marL="571500" indent="-457200" eaLnBrk="1" hangingPunct="1">
              <a:lnSpc>
                <a:spcPct val="150000"/>
              </a:lnSpc>
              <a:buFont typeface="Arial" charset="0"/>
              <a:buAutoNum type="arabicPeriod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Отличительные черты</a:t>
            </a:r>
          </a:p>
          <a:p>
            <a:pPr marL="571500" indent="-457200" eaLnBrk="1" hangingPunct="1">
              <a:lnSpc>
                <a:spcPct val="150000"/>
              </a:lnSpc>
              <a:buFont typeface="Arial" charset="0"/>
              <a:buAutoNum type="arabicPeriod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Лексика стиля</a:t>
            </a:r>
          </a:p>
          <a:p>
            <a:pPr marL="571500" indent="-457200" eaLnBrk="1" hangingPunct="1">
              <a:lnSpc>
                <a:spcPct val="150000"/>
              </a:lnSpc>
              <a:buFont typeface="Arial" charset="0"/>
              <a:buAutoNum type="arabicPeriod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Морфологические признаки</a:t>
            </a:r>
          </a:p>
          <a:p>
            <a:pPr marL="571500" indent="-457200" eaLnBrk="1" hangingPunct="1">
              <a:lnSpc>
                <a:spcPct val="150000"/>
              </a:lnSpc>
              <a:buFont typeface="Arial" charset="0"/>
              <a:buAutoNum type="arabicPeriod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Синтаксические признаки</a:t>
            </a:r>
          </a:p>
          <a:p>
            <a:pPr marL="571500" indent="-457200" eaLnBrk="1" hangingPunct="1">
              <a:lnSpc>
                <a:spcPct val="150000"/>
              </a:lnSpc>
              <a:buFont typeface="Arial" charset="0"/>
              <a:buAutoNum type="arabicPeriod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Список литературы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 bwMode="auto">
          <a:xfrm>
            <a:off x="323850" y="333375"/>
            <a:ext cx="8261350" cy="11144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800" cap="none" smtClean="0">
                <a:latin typeface="Verdana" pitchFamily="34" charset="0"/>
              </a:rPr>
              <a:t>ОБЩАЯ ХАРАКТЕРИСТИКА СТИЛЯ</a:t>
            </a:r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>
          <a:xfrm>
            <a:off x="323528" y="1773238"/>
            <a:ext cx="8640959" cy="4373562"/>
          </a:xfrm>
        </p:spPr>
        <p:txBody>
          <a:bodyPr/>
          <a:lstStyle/>
          <a:p>
            <a:pPr marL="571500" indent="-457200" eaLnBrk="1" hangingPunct="1">
              <a:buFont typeface="Arial" charset="0"/>
              <a:buNone/>
            </a:pPr>
            <a:endParaRPr lang="ru-RU" sz="1800" dirty="0" smtClean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  <a:p>
            <a:pPr marL="0" indent="-457200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None/>
            </a:pP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</a:rPr>
              <a:t>Научный стиль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-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речевая система, специально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приспособленная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для оптимального общения людей в научной сфере деятельности</a:t>
            </a:r>
          </a:p>
          <a:p>
            <a:pPr marL="571500" indent="-457200" eaLnBrk="1" hangingPunct="1">
              <a:buFont typeface="Arial" charset="0"/>
              <a:buNone/>
            </a:pPr>
            <a:endParaRPr lang="ru-RU" sz="1800" dirty="0" smtClean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  <a:p>
            <a:pPr marL="571500" indent="-457200" eaLnBrk="1" hangingPunct="1">
              <a:buFont typeface="Arial" charset="0"/>
              <a:buNone/>
            </a:pPr>
            <a:endParaRPr lang="en-US" sz="1800" dirty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  <a:p>
            <a:pPr marL="0" indent="-457200" eaLnBrk="1" hangingPunct="1">
              <a:buFont typeface="Arial" charset="0"/>
              <a:buNone/>
            </a:pP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</a:rPr>
              <a:t>Основные 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</a:rPr>
              <a:t>задачи:</a:t>
            </a:r>
          </a:p>
          <a:p>
            <a:pPr marL="571500" indent="-457200" eaLnBrk="1" hangingPunct="1">
              <a:buFont typeface="Arial" charset="0"/>
              <a:buNone/>
            </a:pPr>
            <a:endParaRPr lang="ru-RU" sz="1800" b="1" dirty="0" smtClean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  <a:p>
            <a:pPr marL="0" indent="-360000" eaLnBrk="1" hangingPunct="1">
              <a:spcBef>
                <a:spcPts val="0"/>
              </a:spcBef>
              <a:spcAft>
                <a:spcPts val="600"/>
              </a:spcAft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выявить причины явлений, описать существенные признаки,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свойства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предмета научного познания</a:t>
            </a:r>
          </a:p>
          <a:p>
            <a:pPr marL="0" indent="0" eaLnBrk="1" hangingPunct="1">
              <a:spcBef>
                <a:spcPts val="0"/>
              </a:spcBef>
              <a:spcAft>
                <a:spcPts val="600"/>
              </a:spcAft>
              <a:buNone/>
            </a:pPr>
            <a:endParaRPr lang="ru-RU" sz="1600" b="1" dirty="0" smtClean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  <a:p>
            <a:pPr marL="0" indent="-360000" eaLnBrk="1" hangingPunct="1">
              <a:spcBef>
                <a:spcPts val="0"/>
              </a:spcBef>
              <a:spcAft>
                <a:spcPts val="600"/>
              </a:spcAft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сообщить информацию, объяснить научную теорию, представив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систему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доказательств</a:t>
            </a:r>
          </a:p>
          <a:p>
            <a:pPr marL="180000" indent="-360000" eaLnBrk="1" hangingPunct="1">
              <a:spcBef>
                <a:spcPts val="600"/>
              </a:spcBef>
              <a:buFont typeface="Arial" charset="0"/>
              <a:buNone/>
            </a:pPr>
            <a:endParaRPr lang="ru-RU" sz="1800" dirty="0" smtClean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3200" cap="none" smtClean="0">
                <a:latin typeface="Verdana" pitchFamily="34" charset="0"/>
              </a:rPr>
              <a:t>ОТЛИЧИТЕЛЬНЫЕ ЧЕРТЫ </a:t>
            </a:r>
          </a:p>
        </p:txBody>
      </p:sp>
      <p:sp>
        <p:nvSpPr>
          <p:cNvPr id="11267" name="Объект 2"/>
          <p:cNvSpPr>
            <a:spLocks noGrp="1"/>
          </p:cNvSpPr>
          <p:nvPr>
            <p:ph idx="1"/>
          </p:nvPr>
        </p:nvSpPr>
        <p:spPr>
          <a:xfrm>
            <a:off x="179512" y="2132856"/>
            <a:ext cx="8229600" cy="392112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информативность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отвлеченность и обобщенность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точность и однозначность 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единообразие 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логичность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скрытая эмоциональность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800" cap="none" smtClean="0">
                <a:latin typeface="Verdana" pitchFamily="34" charset="0"/>
              </a:rPr>
              <a:t>ЛЕКСИКА СТИЛЯ</a:t>
            </a:r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>
          <a:xfrm>
            <a:off x="304800" y="1857375"/>
            <a:ext cx="8642350" cy="3313113"/>
          </a:xfrm>
        </p:spPr>
        <p:txBody>
          <a:bodyPr/>
          <a:lstStyle/>
          <a:p>
            <a:pPr marL="114300" indent="0" eaLnBrk="1" hangingPunct="1">
              <a:lnSpc>
                <a:spcPct val="150000"/>
              </a:lnSpc>
              <a:buFont typeface="Arial" charset="0"/>
              <a:buNone/>
            </a:pPr>
            <a:endParaRPr lang="ru-RU" sz="2000" smtClean="0">
              <a:latin typeface="Verdana" pitchFamily="34" charset="0"/>
            </a:endParaRPr>
          </a:p>
          <a:p>
            <a:pPr marL="114300" indent="0" eaLnBrk="1" hangingPunct="1">
              <a:lnSpc>
                <a:spcPct val="150000"/>
              </a:lnSpc>
              <a:buFont typeface="Arial" charset="0"/>
              <a:buNone/>
            </a:pPr>
            <a:endParaRPr lang="ru-RU" sz="2000" smtClean="0">
              <a:latin typeface="Verdana" pitchFamily="34" charset="0"/>
            </a:endParaRPr>
          </a:p>
          <a:p>
            <a:pPr marL="114300" indent="0" eaLnBrk="1" hangingPunct="1">
              <a:buFont typeface="Arial" charset="0"/>
              <a:buNone/>
            </a:pPr>
            <a:r>
              <a:rPr lang="ru-RU" sz="2000" smtClean="0">
                <a:latin typeface="Verdana" pitchFamily="34" charset="0"/>
              </a:rPr>
              <a:t>        </a:t>
            </a:r>
          </a:p>
          <a:p>
            <a:pPr marL="114300" indent="0" eaLnBrk="1" hangingPunct="1">
              <a:buFont typeface="Arial" charset="0"/>
              <a:buNone/>
            </a:pPr>
            <a:endParaRPr lang="ru-RU" sz="2000" smtClean="0">
              <a:latin typeface="Verdana" pitchFamily="34" charset="0"/>
            </a:endParaRPr>
          </a:p>
          <a:p>
            <a:pPr marL="114300" indent="0" eaLnBrk="1" hangingPunct="1">
              <a:buFont typeface="Arial" charset="0"/>
              <a:buNone/>
            </a:pPr>
            <a:r>
              <a:rPr lang="ru-RU" sz="2000" smtClean="0">
                <a:latin typeface="Verdana" pitchFamily="34" charset="0"/>
              </a:rPr>
              <a:t>                                 </a:t>
            </a:r>
          </a:p>
          <a:p>
            <a:pPr marL="114300" indent="0" eaLnBrk="1" hangingPunct="1">
              <a:buFont typeface="Arial" charset="0"/>
              <a:buNone/>
            </a:pPr>
            <a:r>
              <a:rPr lang="ru-RU" sz="2000" smtClean="0">
                <a:latin typeface="Verdana" pitchFamily="34" charset="0"/>
              </a:rPr>
              <a:t>                                            </a:t>
            </a:r>
          </a:p>
          <a:p>
            <a:pPr marL="114300" indent="0" eaLnBrk="1" hangingPunct="1">
              <a:buFont typeface="Arial" charset="0"/>
              <a:buNone/>
            </a:pPr>
            <a:r>
              <a:rPr lang="ru-RU" sz="2000" smtClean="0">
                <a:latin typeface="Verdana" pitchFamily="34" charset="0"/>
              </a:rPr>
              <a:t>      </a:t>
            </a:r>
          </a:p>
          <a:p>
            <a:pPr marL="114300" indent="0" eaLnBrk="1" hangingPunct="1">
              <a:buFont typeface="Arial" charset="0"/>
              <a:buNone/>
            </a:pPr>
            <a:r>
              <a:rPr lang="ru-RU" sz="1800" smtClean="0">
                <a:latin typeface="Verdana" pitchFamily="34" charset="0"/>
              </a:rPr>
              <a:t>              </a:t>
            </a:r>
            <a:endParaRPr lang="ru-RU" sz="2000" smtClean="0">
              <a:latin typeface="Verdana" pitchFamily="34" charset="0"/>
            </a:endParaRPr>
          </a:p>
        </p:txBody>
      </p:sp>
      <p:sp>
        <p:nvSpPr>
          <p:cNvPr id="13" name="Правая фигурная скобка 12"/>
          <p:cNvSpPr/>
          <p:nvPr/>
        </p:nvSpPr>
        <p:spPr>
          <a:xfrm rot="5400000">
            <a:off x="7246938" y="3563937"/>
            <a:ext cx="179388" cy="208756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2293" name="Группа 5"/>
          <p:cNvGrpSpPr>
            <a:grpSpLocks/>
          </p:cNvGrpSpPr>
          <p:nvPr/>
        </p:nvGrpSpPr>
        <p:grpSpPr bwMode="auto">
          <a:xfrm>
            <a:off x="304800" y="1843088"/>
            <a:ext cx="8612188" cy="2854325"/>
            <a:chOff x="1547255" y="2788047"/>
            <a:chExt cx="6857328" cy="2462656"/>
          </a:xfrm>
        </p:grpSpPr>
        <p:sp>
          <p:nvSpPr>
            <p:cNvPr id="10" name="Полилиния 9"/>
            <p:cNvSpPr/>
            <p:nvPr/>
          </p:nvSpPr>
          <p:spPr>
            <a:xfrm>
              <a:off x="5951113" y="2788047"/>
              <a:ext cx="2396589" cy="1069707"/>
            </a:xfrm>
            <a:custGeom>
              <a:avLst/>
              <a:gdLst>
                <a:gd name="connsiteX0" fmla="*/ 0 w 3981182"/>
                <a:gd name="connsiteY0" fmla="*/ 128191 h 1281906"/>
                <a:gd name="connsiteX1" fmla="*/ 128191 w 3981182"/>
                <a:gd name="connsiteY1" fmla="*/ 0 h 1281906"/>
                <a:gd name="connsiteX2" fmla="*/ 3852991 w 3981182"/>
                <a:gd name="connsiteY2" fmla="*/ 0 h 1281906"/>
                <a:gd name="connsiteX3" fmla="*/ 3981182 w 3981182"/>
                <a:gd name="connsiteY3" fmla="*/ 128191 h 1281906"/>
                <a:gd name="connsiteX4" fmla="*/ 3981182 w 3981182"/>
                <a:gd name="connsiteY4" fmla="*/ 1153715 h 1281906"/>
                <a:gd name="connsiteX5" fmla="*/ 3852991 w 3981182"/>
                <a:gd name="connsiteY5" fmla="*/ 1281906 h 1281906"/>
                <a:gd name="connsiteX6" fmla="*/ 128191 w 3981182"/>
                <a:gd name="connsiteY6" fmla="*/ 1281906 h 1281906"/>
                <a:gd name="connsiteX7" fmla="*/ 0 w 3981182"/>
                <a:gd name="connsiteY7" fmla="*/ 1153715 h 1281906"/>
                <a:gd name="connsiteX8" fmla="*/ 0 w 3981182"/>
                <a:gd name="connsiteY8" fmla="*/ 128191 h 128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81182" h="1281906">
                  <a:moveTo>
                    <a:pt x="0" y="128191"/>
                  </a:moveTo>
                  <a:cubicBezTo>
                    <a:pt x="0" y="57393"/>
                    <a:pt x="57393" y="0"/>
                    <a:pt x="128191" y="0"/>
                  </a:cubicBezTo>
                  <a:lnTo>
                    <a:pt x="3852991" y="0"/>
                  </a:lnTo>
                  <a:cubicBezTo>
                    <a:pt x="3923789" y="0"/>
                    <a:pt x="3981182" y="57393"/>
                    <a:pt x="3981182" y="128191"/>
                  </a:cubicBezTo>
                  <a:lnTo>
                    <a:pt x="3981182" y="1153715"/>
                  </a:lnTo>
                  <a:cubicBezTo>
                    <a:pt x="3981182" y="1224513"/>
                    <a:pt x="3923789" y="1281906"/>
                    <a:pt x="3852991" y="1281906"/>
                  </a:cubicBezTo>
                  <a:lnTo>
                    <a:pt x="128191" y="1281906"/>
                  </a:lnTo>
                  <a:cubicBezTo>
                    <a:pt x="57393" y="1281906"/>
                    <a:pt x="0" y="1224513"/>
                    <a:pt x="0" y="1153715"/>
                  </a:cubicBezTo>
                  <a:lnTo>
                    <a:pt x="0" y="128191"/>
                  </a:ln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247096" tIns="247096" rIns="247096" bIns="247096" spcCol="1270" anchor="ctr"/>
            <a:lstStyle/>
            <a:p>
              <a:pPr defTabSz="24447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dirty="0">
                  <a:latin typeface="Verdana" pitchFamily="34" charset="0"/>
                </a:rPr>
                <a:t>Терминологическая</a:t>
              </a:r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3894547" y="2800374"/>
              <a:ext cx="1911204" cy="1057381"/>
            </a:xfrm>
            <a:custGeom>
              <a:avLst/>
              <a:gdLst>
                <a:gd name="connsiteX0" fmla="*/ 0 w 1949648"/>
                <a:gd name="connsiteY0" fmla="*/ 128191 h 1281906"/>
                <a:gd name="connsiteX1" fmla="*/ 128191 w 1949648"/>
                <a:gd name="connsiteY1" fmla="*/ 0 h 1281906"/>
                <a:gd name="connsiteX2" fmla="*/ 1821457 w 1949648"/>
                <a:gd name="connsiteY2" fmla="*/ 0 h 1281906"/>
                <a:gd name="connsiteX3" fmla="*/ 1949648 w 1949648"/>
                <a:gd name="connsiteY3" fmla="*/ 128191 h 1281906"/>
                <a:gd name="connsiteX4" fmla="*/ 1949648 w 1949648"/>
                <a:gd name="connsiteY4" fmla="*/ 1153715 h 1281906"/>
                <a:gd name="connsiteX5" fmla="*/ 1821457 w 1949648"/>
                <a:gd name="connsiteY5" fmla="*/ 1281906 h 1281906"/>
                <a:gd name="connsiteX6" fmla="*/ 128191 w 1949648"/>
                <a:gd name="connsiteY6" fmla="*/ 1281906 h 1281906"/>
                <a:gd name="connsiteX7" fmla="*/ 0 w 1949648"/>
                <a:gd name="connsiteY7" fmla="*/ 1153715 h 1281906"/>
                <a:gd name="connsiteX8" fmla="*/ 0 w 1949648"/>
                <a:gd name="connsiteY8" fmla="*/ 128191 h 128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9648" h="1281906">
                  <a:moveTo>
                    <a:pt x="0" y="128191"/>
                  </a:moveTo>
                  <a:cubicBezTo>
                    <a:pt x="0" y="57393"/>
                    <a:pt x="57393" y="0"/>
                    <a:pt x="128191" y="0"/>
                  </a:cubicBezTo>
                  <a:lnTo>
                    <a:pt x="1821457" y="0"/>
                  </a:lnTo>
                  <a:cubicBezTo>
                    <a:pt x="1892255" y="0"/>
                    <a:pt x="1949648" y="57393"/>
                    <a:pt x="1949648" y="128191"/>
                  </a:cubicBezTo>
                  <a:lnTo>
                    <a:pt x="1949648" y="1153715"/>
                  </a:lnTo>
                  <a:cubicBezTo>
                    <a:pt x="1949648" y="1224513"/>
                    <a:pt x="1892255" y="1281906"/>
                    <a:pt x="1821457" y="1281906"/>
                  </a:cubicBezTo>
                  <a:lnTo>
                    <a:pt x="128191" y="1281906"/>
                  </a:lnTo>
                  <a:cubicBezTo>
                    <a:pt x="57393" y="1281906"/>
                    <a:pt x="0" y="1224513"/>
                    <a:pt x="0" y="1153715"/>
                  </a:cubicBezTo>
                  <a:lnTo>
                    <a:pt x="0" y="128191"/>
                  </a:ln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lIns="174706" tIns="174706" rIns="174706" bIns="174706" anchor="ctr" anchorCtr="1"/>
            <a:lstStyle/>
            <a:p>
              <a:pPr defTabSz="1600200">
                <a:spcAft>
                  <a:spcPct val="35000"/>
                </a:spcAft>
              </a:pPr>
              <a:r>
                <a:rPr lang="ru-RU" sz="1600" b="1">
                  <a:solidFill>
                    <a:srgbClr val="FFFFFF"/>
                  </a:solidFill>
                  <a:latin typeface="Verdana" pitchFamily="34" charset="0"/>
                </a:rPr>
                <a:t>Общенаучная</a:t>
              </a:r>
              <a:endParaRPr lang="ru-RU" sz="1600" b="1">
                <a:solidFill>
                  <a:srgbClr val="FFFFFF"/>
                </a:solidFill>
              </a:endParaRPr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1547255" y="2788047"/>
              <a:ext cx="2194345" cy="1069707"/>
            </a:xfrm>
            <a:custGeom>
              <a:avLst/>
              <a:gdLst>
                <a:gd name="connsiteX0" fmla="*/ 0 w 1949648"/>
                <a:gd name="connsiteY0" fmla="*/ 128191 h 1281906"/>
                <a:gd name="connsiteX1" fmla="*/ 128191 w 1949648"/>
                <a:gd name="connsiteY1" fmla="*/ 0 h 1281906"/>
                <a:gd name="connsiteX2" fmla="*/ 1821457 w 1949648"/>
                <a:gd name="connsiteY2" fmla="*/ 0 h 1281906"/>
                <a:gd name="connsiteX3" fmla="*/ 1949648 w 1949648"/>
                <a:gd name="connsiteY3" fmla="*/ 128191 h 1281906"/>
                <a:gd name="connsiteX4" fmla="*/ 1949648 w 1949648"/>
                <a:gd name="connsiteY4" fmla="*/ 1153715 h 1281906"/>
                <a:gd name="connsiteX5" fmla="*/ 1821457 w 1949648"/>
                <a:gd name="connsiteY5" fmla="*/ 1281906 h 1281906"/>
                <a:gd name="connsiteX6" fmla="*/ 128191 w 1949648"/>
                <a:gd name="connsiteY6" fmla="*/ 1281906 h 1281906"/>
                <a:gd name="connsiteX7" fmla="*/ 0 w 1949648"/>
                <a:gd name="connsiteY7" fmla="*/ 1153715 h 1281906"/>
                <a:gd name="connsiteX8" fmla="*/ 0 w 1949648"/>
                <a:gd name="connsiteY8" fmla="*/ 128191 h 128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9648" h="1281906">
                  <a:moveTo>
                    <a:pt x="0" y="128191"/>
                  </a:moveTo>
                  <a:cubicBezTo>
                    <a:pt x="0" y="57393"/>
                    <a:pt x="57393" y="0"/>
                    <a:pt x="128191" y="0"/>
                  </a:cubicBezTo>
                  <a:lnTo>
                    <a:pt x="1821457" y="0"/>
                  </a:lnTo>
                  <a:cubicBezTo>
                    <a:pt x="1892255" y="0"/>
                    <a:pt x="1949648" y="57393"/>
                    <a:pt x="1949648" y="128191"/>
                  </a:cubicBezTo>
                  <a:lnTo>
                    <a:pt x="1949648" y="1153715"/>
                  </a:lnTo>
                  <a:cubicBezTo>
                    <a:pt x="1949648" y="1224513"/>
                    <a:pt x="1892255" y="1281906"/>
                    <a:pt x="1821457" y="1281906"/>
                  </a:cubicBezTo>
                  <a:lnTo>
                    <a:pt x="128191" y="1281906"/>
                  </a:lnTo>
                  <a:cubicBezTo>
                    <a:pt x="57393" y="1281906"/>
                    <a:pt x="0" y="1224513"/>
                    <a:pt x="0" y="1153715"/>
                  </a:cubicBezTo>
                  <a:lnTo>
                    <a:pt x="0" y="128191"/>
                  </a:ln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174706" tIns="174706" rIns="174706" bIns="174706" spcCol="1270" anchor="ctr"/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dirty="0">
                  <a:latin typeface="Verdana" pitchFamily="34" charset="0"/>
                </a:rPr>
                <a:t>Общелитературная</a:t>
              </a:r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1547255" y="4180995"/>
              <a:ext cx="2194345" cy="1069708"/>
            </a:xfrm>
            <a:custGeom>
              <a:avLst/>
              <a:gdLst>
                <a:gd name="connsiteX0" fmla="*/ 0 w 1949648"/>
                <a:gd name="connsiteY0" fmla="*/ 128191 h 1281906"/>
                <a:gd name="connsiteX1" fmla="*/ 128191 w 1949648"/>
                <a:gd name="connsiteY1" fmla="*/ 0 h 1281906"/>
                <a:gd name="connsiteX2" fmla="*/ 1821457 w 1949648"/>
                <a:gd name="connsiteY2" fmla="*/ 0 h 1281906"/>
                <a:gd name="connsiteX3" fmla="*/ 1949648 w 1949648"/>
                <a:gd name="connsiteY3" fmla="*/ 128191 h 1281906"/>
                <a:gd name="connsiteX4" fmla="*/ 1949648 w 1949648"/>
                <a:gd name="connsiteY4" fmla="*/ 1153715 h 1281906"/>
                <a:gd name="connsiteX5" fmla="*/ 1821457 w 1949648"/>
                <a:gd name="connsiteY5" fmla="*/ 1281906 h 1281906"/>
                <a:gd name="connsiteX6" fmla="*/ 128191 w 1949648"/>
                <a:gd name="connsiteY6" fmla="*/ 1281906 h 1281906"/>
                <a:gd name="connsiteX7" fmla="*/ 0 w 1949648"/>
                <a:gd name="connsiteY7" fmla="*/ 1153715 h 1281906"/>
                <a:gd name="connsiteX8" fmla="*/ 0 w 1949648"/>
                <a:gd name="connsiteY8" fmla="*/ 128191 h 128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9648" h="1281906">
                  <a:moveTo>
                    <a:pt x="0" y="128191"/>
                  </a:moveTo>
                  <a:cubicBezTo>
                    <a:pt x="0" y="57393"/>
                    <a:pt x="57393" y="0"/>
                    <a:pt x="128191" y="0"/>
                  </a:cubicBezTo>
                  <a:lnTo>
                    <a:pt x="1821457" y="0"/>
                  </a:lnTo>
                  <a:cubicBezTo>
                    <a:pt x="1892255" y="0"/>
                    <a:pt x="1949648" y="57393"/>
                    <a:pt x="1949648" y="128191"/>
                  </a:cubicBezTo>
                  <a:lnTo>
                    <a:pt x="1949648" y="1153715"/>
                  </a:lnTo>
                  <a:cubicBezTo>
                    <a:pt x="1949648" y="1224513"/>
                    <a:pt x="1892255" y="1281906"/>
                    <a:pt x="1821457" y="1281906"/>
                  </a:cubicBezTo>
                  <a:lnTo>
                    <a:pt x="128191" y="1281906"/>
                  </a:lnTo>
                  <a:cubicBezTo>
                    <a:pt x="57393" y="1281906"/>
                    <a:pt x="0" y="1224513"/>
                    <a:pt x="0" y="1153715"/>
                  </a:cubicBezTo>
                  <a:lnTo>
                    <a:pt x="0" y="12819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74706" tIns="174706" rIns="174706" bIns="174706" anchor="ctr"/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600" dirty="0">
                  <a:solidFill>
                    <a:srgbClr val="FFFFFF"/>
                  </a:solidFill>
                  <a:latin typeface="Verdana" pitchFamily="34" charset="0"/>
                </a:rPr>
                <a:t>Слова общего языка</a:t>
              </a:r>
            </a:p>
          </p:txBody>
        </p:sp>
        <p:sp>
          <p:nvSpPr>
            <p:cNvPr id="25" name="Полилиния 24"/>
            <p:cNvSpPr/>
            <p:nvPr/>
          </p:nvSpPr>
          <p:spPr>
            <a:xfrm>
              <a:off x="5951113" y="4180995"/>
              <a:ext cx="2453470" cy="1069708"/>
            </a:xfrm>
            <a:custGeom>
              <a:avLst/>
              <a:gdLst>
                <a:gd name="connsiteX0" fmla="*/ 0 w 1949648"/>
                <a:gd name="connsiteY0" fmla="*/ 128191 h 1281906"/>
                <a:gd name="connsiteX1" fmla="*/ 128191 w 1949648"/>
                <a:gd name="connsiteY1" fmla="*/ 0 h 1281906"/>
                <a:gd name="connsiteX2" fmla="*/ 1821457 w 1949648"/>
                <a:gd name="connsiteY2" fmla="*/ 0 h 1281906"/>
                <a:gd name="connsiteX3" fmla="*/ 1949648 w 1949648"/>
                <a:gd name="connsiteY3" fmla="*/ 128191 h 1281906"/>
                <a:gd name="connsiteX4" fmla="*/ 1949648 w 1949648"/>
                <a:gd name="connsiteY4" fmla="*/ 1153715 h 1281906"/>
                <a:gd name="connsiteX5" fmla="*/ 1821457 w 1949648"/>
                <a:gd name="connsiteY5" fmla="*/ 1281906 h 1281906"/>
                <a:gd name="connsiteX6" fmla="*/ 128191 w 1949648"/>
                <a:gd name="connsiteY6" fmla="*/ 1281906 h 1281906"/>
                <a:gd name="connsiteX7" fmla="*/ 0 w 1949648"/>
                <a:gd name="connsiteY7" fmla="*/ 1153715 h 1281906"/>
                <a:gd name="connsiteX8" fmla="*/ 0 w 1949648"/>
                <a:gd name="connsiteY8" fmla="*/ 128191 h 128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9648" h="1281906">
                  <a:moveTo>
                    <a:pt x="0" y="128191"/>
                  </a:moveTo>
                  <a:cubicBezTo>
                    <a:pt x="0" y="57393"/>
                    <a:pt x="57393" y="0"/>
                    <a:pt x="128191" y="0"/>
                  </a:cubicBezTo>
                  <a:lnTo>
                    <a:pt x="1821457" y="0"/>
                  </a:lnTo>
                  <a:cubicBezTo>
                    <a:pt x="1892255" y="0"/>
                    <a:pt x="1949648" y="57393"/>
                    <a:pt x="1949648" y="128191"/>
                  </a:cubicBezTo>
                  <a:lnTo>
                    <a:pt x="1949648" y="1153715"/>
                  </a:lnTo>
                  <a:cubicBezTo>
                    <a:pt x="1949648" y="1224513"/>
                    <a:pt x="1892255" y="1281906"/>
                    <a:pt x="1821457" y="1281906"/>
                  </a:cubicBezTo>
                  <a:lnTo>
                    <a:pt x="128191" y="1281906"/>
                  </a:lnTo>
                  <a:cubicBezTo>
                    <a:pt x="57393" y="1281906"/>
                    <a:pt x="0" y="1224513"/>
                    <a:pt x="0" y="1153715"/>
                  </a:cubicBezTo>
                  <a:lnTo>
                    <a:pt x="0" y="12819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74706" tIns="174706" rIns="174706" bIns="174706" anchor="ctr" anchorCtr="1"/>
            <a:lstStyle/>
            <a:p>
              <a:pPr algn="ctr" defTabSz="1600200">
                <a:spcAft>
                  <a:spcPct val="35000"/>
                </a:spcAft>
              </a:pPr>
              <a:endParaRPr lang="ru-RU">
                <a:solidFill>
                  <a:srgbClr val="FFFFFF"/>
                </a:solidFill>
                <a:latin typeface="Verdana" pitchFamily="34" charset="0"/>
              </a:endParaRPr>
            </a:p>
            <a:p>
              <a:pPr algn="ctr" defTabSz="1600200">
                <a:spcAft>
                  <a:spcPct val="35000"/>
                </a:spcAft>
              </a:pPr>
              <a:endParaRPr lang="ru-RU">
                <a:solidFill>
                  <a:srgbClr val="FFFFFF"/>
                </a:solidFill>
                <a:latin typeface="Verdana" pitchFamily="34" charset="0"/>
              </a:endParaRPr>
            </a:p>
            <a:p>
              <a:pPr defTabSz="1600200">
                <a:spcAft>
                  <a:spcPct val="35000"/>
                </a:spcAft>
              </a:pPr>
              <a:endParaRPr lang="ru-RU">
                <a:solidFill>
                  <a:srgbClr val="FFFFFF"/>
                </a:solidFill>
                <a:latin typeface="Verdana" pitchFamily="34" charset="0"/>
              </a:endParaRPr>
            </a:p>
            <a:p>
              <a:pPr algn="ctr" defTabSz="1600200">
                <a:spcAft>
                  <a:spcPct val="35000"/>
                </a:spcAft>
              </a:pPr>
              <a:endParaRPr lang="ru-RU">
                <a:solidFill>
                  <a:srgbClr val="FFFFFF"/>
                </a:solidFill>
                <a:latin typeface="Verdana" pitchFamily="34" charset="0"/>
              </a:endParaRPr>
            </a:p>
            <a:p>
              <a:pPr algn="ctr" defTabSz="1600200">
                <a:spcAft>
                  <a:spcPct val="35000"/>
                </a:spcAft>
              </a:pPr>
              <a:endParaRPr lang="ru-RU">
                <a:solidFill>
                  <a:srgbClr val="FFFFFF"/>
                </a:solidFill>
                <a:latin typeface="Verdana" pitchFamily="34" charset="0"/>
              </a:endParaRPr>
            </a:p>
            <a:p>
              <a:pPr algn="ctr" defTabSz="1600200">
                <a:spcAft>
                  <a:spcPct val="35000"/>
                </a:spcAft>
              </a:pPr>
              <a:endParaRPr lang="ru-RU">
                <a:solidFill>
                  <a:srgbClr val="FFFFFF"/>
                </a:solidFill>
                <a:latin typeface="Verdana" pitchFamily="34" charset="0"/>
              </a:endParaRPr>
            </a:p>
            <a:p>
              <a:pPr algn="ctr" defTabSz="1600200">
                <a:spcAft>
                  <a:spcPct val="35000"/>
                </a:spcAft>
              </a:pPr>
              <a:endParaRPr lang="ru-RU" sz="1600">
                <a:solidFill>
                  <a:srgbClr val="FFFFFF"/>
                </a:solidFill>
                <a:latin typeface="Verdana" pitchFamily="34" charset="0"/>
              </a:endParaRPr>
            </a:p>
            <a:p>
              <a:pPr defTabSz="1600200">
                <a:spcAft>
                  <a:spcPct val="35000"/>
                </a:spcAft>
              </a:pPr>
              <a:r>
                <a:rPr lang="ru-RU" sz="1600">
                  <a:solidFill>
                    <a:srgbClr val="FFFFFF"/>
                  </a:solidFill>
                  <a:latin typeface="Verdana" pitchFamily="34" charset="0"/>
                </a:rPr>
                <a:t>Узкоспециальная направленность</a:t>
              </a:r>
            </a:p>
            <a:p>
              <a:pPr algn="ctr" defTabSz="1600200">
                <a:spcAft>
                  <a:spcPct val="35000"/>
                </a:spcAft>
              </a:pPr>
              <a:endParaRPr lang="ru-RU" sz="3600">
                <a:solidFill>
                  <a:srgbClr val="FFFFFF"/>
                </a:solidFill>
              </a:endParaRPr>
            </a:p>
            <a:p>
              <a:pPr algn="ctr" defTabSz="1600200">
                <a:spcAft>
                  <a:spcPct val="35000"/>
                </a:spcAft>
              </a:pPr>
              <a:endParaRPr lang="ru-RU" sz="3600">
                <a:solidFill>
                  <a:srgbClr val="FFFFFF"/>
                </a:solidFill>
                <a:latin typeface="Verdana" pitchFamily="34" charset="0"/>
              </a:endParaRPr>
            </a:p>
            <a:p>
              <a:pPr algn="ctr" defTabSz="1600200">
                <a:spcAft>
                  <a:spcPct val="35000"/>
                </a:spcAft>
              </a:pPr>
              <a:endParaRPr lang="ru-RU" sz="3600">
                <a:solidFill>
                  <a:srgbClr val="FFFFFF"/>
                </a:solidFill>
                <a:latin typeface="Verdana" pitchFamily="34" charset="0"/>
              </a:endParaRPr>
            </a:p>
            <a:p>
              <a:pPr algn="ctr" defTabSz="1600200">
                <a:spcAft>
                  <a:spcPct val="35000"/>
                </a:spcAft>
              </a:pPr>
              <a:endParaRPr lang="ru-RU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22" name="Полилиния 21"/>
          <p:cNvSpPr/>
          <p:nvPr/>
        </p:nvSpPr>
        <p:spPr>
          <a:xfrm>
            <a:off x="5835650" y="5229225"/>
            <a:ext cx="3103563" cy="1238250"/>
          </a:xfrm>
          <a:custGeom>
            <a:avLst/>
            <a:gdLst>
              <a:gd name="connsiteX0" fmla="*/ 0 w 3981182"/>
              <a:gd name="connsiteY0" fmla="*/ 128191 h 1281906"/>
              <a:gd name="connsiteX1" fmla="*/ 128191 w 3981182"/>
              <a:gd name="connsiteY1" fmla="*/ 0 h 1281906"/>
              <a:gd name="connsiteX2" fmla="*/ 3852991 w 3981182"/>
              <a:gd name="connsiteY2" fmla="*/ 0 h 1281906"/>
              <a:gd name="connsiteX3" fmla="*/ 3981182 w 3981182"/>
              <a:gd name="connsiteY3" fmla="*/ 128191 h 1281906"/>
              <a:gd name="connsiteX4" fmla="*/ 3981182 w 3981182"/>
              <a:gd name="connsiteY4" fmla="*/ 1153715 h 1281906"/>
              <a:gd name="connsiteX5" fmla="*/ 3852991 w 3981182"/>
              <a:gd name="connsiteY5" fmla="*/ 1281906 h 1281906"/>
              <a:gd name="connsiteX6" fmla="*/ 128191 w 3981182"/>
              <a:gd name="connsiteY6" fmla="*/ 1281906 h 1281906"/>
              <a:gd name="connsiteX7" fmla="*/ 0 w 3981182"/>
              <a:gd name="connsiteY7" fmla="*/ 1153715 h 1281906"/>
              <a:gd name="connsiteX8" fmla="*/ 0 w 3981182"/>
              <a:gd name="connsiteY8" fmla="*/ 128191 h 128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81182" h="1281906">
                <a:moveTo>
                  <a:pt x="0" y="128191"/>
                </a:moveTo>
                <a:cubicBezTo>
                  <a:pt x="0" y="57393"/>
                  <a:pt x="57393" y="0"/>
                  <a:pt x="128191" y="0"/>
                </a:cubicBezTo>
                <a:lnTo>
                  <a:pt x="3852991" y="0"/>
                </a:lnTo>
                <a:cubicBezTo>
                  <a:pt x="3923789" y="0"/>
                  <a:pt x="3981182" y="57393"/>
                  <a:pt x="3981182" y="128191"/>
                </a:cubicBezTo>
                <a:lnTo>
                  <a:pt x="3981182" y="1153715"/>
                </a:lnTo>
                <a:cubicBezTo>
                  <a:pt x="3981182" y="1224513"/>
                  <a:pt x="3923789" y="1281906"/>
                  <a:pt x="3852991" y="1281906"/>
                </a:cubicBezTo>
                <a:lnTo>
                  <a:pt x="128191" y="1281906"/>
                </a:lnTo>
                <a:cubicBezTo>
                  <a:pt x="57393" y="1281906"/>
                  <a:pt x="0" y="1224513"/>
                  <a:pt x="0" y="1153715"/>
                </a:cubicBezTo>
                <a:lnTo>
                  <a:pt x="0" y="128191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47096" tIns="247096" rIns="247096" bIns="247096" spcCol="1270" anchor="ctr"/>
          <a:lstStyle/>
          <a:p>
            <a:pPr defTabSz="244475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dirty="0">
                <a:latin typeface="Verdana" pitchFamily="34" charset="0"/>
              </a:rPr>
              <a:t>Понятийная направленность текста</a:t>
            </a:r>
          </a:p>
        </p:txBody>
      </p:sp>
      <p:sp>
        <p:nvSpPr>
          <p:cNvPr id="24" name="Полилиния 23"/>
          <p:cNvSpPr/>
          <p:nvPr/>
        </p:nvSpPr>
        <p:spPr>
          <a:xfrm>
            <a:off x="1797050" y="5229225"/>
            <a:ext cx="2911475" cy="1238250"/>
          </a:xfrm>
          <a:custGeom>
            <a:avLst/>
            <a:gdLst>
              <a:gd name="connsiteX0" fmla="*/ 0 w 1949648"/>
              <a:gd name="connsiteY0" fmla="*/ 128191 h 1281906"/>
              <a:gd name="connsiteX1" fmla="*/ 128191 w 1949648"/>
              <a:gd name="connsiteY1" fmla="*/ 0 h 1281906"/>
              <a:gd name="connsiteX2" fmla="*/ 1821457 w 1949648"/>
              <a:gd name="connsiteY2" fmla="*/ 0 h 1281906"/>
              <a:gd name="connsiteX3" fmla="*/ 1949648 w 1949648"/>
              <a:gd name="connsiteY3" fmla="*/ 128191 h 1281906"/>
              <a:gd name="connsiteX4" fmla="*/ 1949648 w 1949648"/>
              <a:gd name="connsiteY4" fmla="*/ 1153715 h 1281906"/>
              <a:gd name="connsiteX5" fmla="*/ 1821457 w 1949648"/>
              <a:gd name="connsiteY5" fmla="*/ 1281906 h 1281906"/>
              <a:gd name="connsiteX6" fmla="*/ 128191 w 1949648"/>
              <a:gd name="connsiteY6" fmla="*/ 1281906 h 1281906"/>
              <a:gd name="connsiteX7" fmla="*/ 0 w 1949648"/>
              <a:gd name="connsiteY7" fmla="*/ 1153715 h 1281906"/>
              <a:gd name="connsiteX8" fmla="*/ 0 w 1949648"/>
              <a:gd name="connsiteY8" fmla="*/ 128191 h 128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49648" h="1281906">
                <a:moveTo>
                  <a:pt x="0" y="128191"/>
                </a:moveTo>
                <a:cubicBezTo>
                  <a:pt x="0" y="57393"/>
                  <a:pt x="57393" y="0"/>
                  <a:pt x="128191" y="0"/>
                </a:cubicBezTo>
                <a:lnTo>
                  <a:pt x="1821457" y="0"/>
                </a:lnTo>
                <a:cubicBezTo>
                  <a:pt x="1892255" y="0"/>
                  <a:pt x="1949648" y="57393"/>
                  <a:pt x="1949648" y="128191"/>
                </a:cubicBezTo>
                <a:lnTo>
                  <a:pt x="1949648" y="1153715"/>
                </a:lnTo>
                <a:cubicBezTo>
                  <a:pt x="1949648" y="1224513"/>
                  <a:pt x="1892255" y="1281906"/>
                  <a:pt x="1821457" y="1281906"/>
                </a:cubicBezTo>
                <a:lnTo>
                  <a:pt x="128191" y="1281906"/>
                </a:lnTo>
                <a:cubicBezTo>
                  <a:pt x="57393" y="1281906"/>
                  <a:pt x="0" y="1224513"/>
                  <a:pt x="0" y="1153715"/>
                </a:cubicBezTo>
                <a:lnTo>
                  <a:pt x="0" y="128191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74706" tIns="174706" rIns="174706" bIns="174706" spcCol="1270" anchor="ctr"/>
          <a:lstStyle/>
          <a:p>
            <a:pPr algn="ctr" defTabSz="16002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dirty="0">
                <a:latin typeface="Verdana" pitchFamily="34" charset="0"/>
              </a:rPr>
              <a:t>Основа изложения</a:t>
            </a:r>
          </a:p>
        </p:txBody>
      </p:sp>
      <p:sp>
        <p:nvSpPr>
          <p:cNvPr id="26" name="Полилиния 25"/>
          <p:cNvSpPr/>
          <p:nvPr/>
        </p:nvSpPr>
        <p:spPr>
          <a:xfrm>
            <a:off x="3276600" y="3429000"/>
            <a:ext cx="2398713" cy="1225550"/>
          </a:xfrm>
          <a:custGeom>
            <a:avLst/>
            <a:gdLst>
              <a:gd name="connsiteX0" fmla="*/ 0 w 1949648"/>
              <a:gd name="connsiteY0" fmla="*/ 128191 h 1281906"/>
              <a:gd name="connsiteX1" fmla="*/ 128191 w 1949648"/>
              <a:gd name="connsiteY1" fmla="*/ 0 h 1281906"/>
              <a:gd name="connsiteX2" fmla="*/ 1821457 w 1949648"/>
              <a:gd name="connsiteY2" fmla="*/ 0 h 1281906"/>
              <a:gd name="connsiteX3" fmla="*/ 1949648 w 1949648"/>
              <a:gd name="connsiteY3" fmla="*/ 128191 h 1281906"/>
              <a:gd name="connsiteX4" fmla="*/ 1949648 w 1949648"/>
              <a:gd name="connsiteY4" fmla="*/ 1153715 h 1281906"/>
              <a:gd name="connsiteX5" fmla="*/ 1821457 w 1949648"/>
              <a:gd name="connsiteY5" fmla="*/ 1281906 h 1281906"/>
              <a:gd name="connsiteX6" fmla="*/ 128191 w 1949648"/>
              <a:gd name="connsiteY6" fmla="*/ 1281906 h 1281906"/>
              <a:gd name="connsiteX7" fmla="*/ 0 w 1949648"/>
              <a:gd name="connsiteY7" fmla="*/ 1153715 h 1281906"/>
              <a:gd name="connsiteX8" fmla="*/ 0 w 1949648"/>
              <a:gd name="connsiteY8" fmla="*/ 128191 h 128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49648" h="1281906">
                <a:moveTo>
                  <a:pt x="0" y="128191"/>
                </a:moveTo>
                <a:cubicBezTo>
                  <a:pt x="0" y="57393"/>
                  <a:pt x="57393" y="0"/>
                  <a:pt x="128191" y="0"/>
                </a:cubicBezTo>
                <a:lnTo>
                  <a:pt x="1821457" y="0"/>
                </a:lnTo>
                <a:cubicBezTo>
                  <a:pt x="1892255" y="0"/>
                  <a:pt x="1949648" y="57393"/>
                  <a:pt x="1949648" y="128191"/>
                </a:cubicBezTo>
                <a:lnTo>
                  <a:pt x="1949648" y="1153715"/>
                </a:lnTo>
                <a:cubicBezTo>
                  <a:pt x="1949648" y="1224513"/>
                  <a:pt x="1892255" y="1281906"/>
                  <a:pt x="1821457" y="1281906"/>
                </a:cubicBezTo>
                <a:lnTo>
                  <a:pt x="128191" y="1281906"/>
                </a:lnTo>
                <a:cubicBezTo>
                  <a:pt x="57393" y="1281906"/>
                  <a:pt x="0" y="1224513"/>
                  <a:pt x="0" y="1153715"/>
                </a:cubicBezTo>
                <a:lnTo>
                  <a:pt x="0" y="12819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74706" tIns="174706" rIns="174706" bIns="174706" anchor="ctr" anchorCtr="1"/>
          <a:lstStyle/>
          <a:p>
            <a:pPr defTabSz="1600200">
              <a:spcAft>
                <a:spcPct val="35000"/>
              </a:spcAft>
            </a:pPr>
            <a:r>
              <a:rPr lang="ru-RU" sz="1600" dirty="0">
                <a:solidFill>
                  <a:srgbClr val="FFFFFF"/>
                </a:solidFill>
                <a:latin typeface="Verdana" pitchFamily="34" charset="0"/>
              </a:rPr>
              <a:t>Язык описания научных объектов и явлений</a:t>
            </a:r>
            <a:endParaRPr lang="ru-RU" sz="1600" dirty="0">
              <a:solidFill>
                <a:srgbClr val="FFFFFF"/>
              </a:solidFill>
            </a:endParaRPr>
          </a:p>
        </p:txBody>
      </p:sp>
      <p:sp>
        <p:nvSpPr>
          <p:cNvPr id="28" name="Выгнутая влево стрелка 27"/>
          <p:cNvSpPr/>
          <p:nvPr/>
        </p:nvSpPr>
        <p:spPr>
          <a:xfrm>
            <a:off x="1958975" y="4757738"/>
            <a:ext cx="585788" cy="403225"/>
          </a:xfrm>
          <a:prstGeom prst="curved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Выгнутая влево стрелка 30"/>
          <p:cNvSpPr/>
          <p:nvPr/>
        </p:nvSpPr>
        <p:spPr>
          <a:xfrm flipH="1">
            <a:off x="3846513" y="4757738"/>
            <a:ext cx="536575" cy="403225"/>
          </a:xfrm>
          <a:prstGeom prst="curved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Стрелка вниз 28"/>
          <p:cNvSpPr/>
          <p:nvPr/>
        </p:nvSpPr>
        <p:spPr>
          <a:xfrm>
            <a:off x="7218363" y="4767263"/>
            <a:ext cx="306387" cy="401637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800" cap="none" smtClean="0">
                <a:latin typeface="Verdana" pitchFamily="34" charset="0"/>
              </a:rPr>
              <a:t>МОРФОЛОГИЧЕСКИЕ ПРИЗНАКИ</a:t>
            </a: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161503766"/>
              </p:ext>
            </p:extLst>
          </p:nvPr>
        </p:nvGraphicFramePr>
        <p:xfrm>
          <a:off x="270570" y="1861716"/>
          <a:ext cx="8640960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800" cap="none" smtClean="0">
                <a:latin typeface="Verdana" pitchFamily="34" charset="0"/>
              </a:rPr>
              <a:t>СИНТАКСИЧЕСКИЕ ПРИЗНАКИ</a:t>
            </a:r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>
          <a:xfrm>
            <a:off x="179512" y="1772816"/>
            <a:ext cx="8229600" cy="4373562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endParaRPr lang="ru-RU" sz="1600" b="1" dirty="0" smtClean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Грамматически полные предложения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1600" b="1" dirty="0" smtClean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Повествовательные предложения с прямым порядком слов</a:t>
            </a:r>
          </a:p>
          <a:p>
            <a:pPr marL="114300" indent="0" eaLnBrk="1" hangingPunct="1">
              <a:buNone/>
            </a:pPr>
            <a:endParaRPr lang="ru-RU" sz="1600" b="1" dirty="0" smtClean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Предложения, осложнённые однородными, обособленными членами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1600" b="1" dirty="0" smtClean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Вводные и вставные конструкции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1600" b="1" dirty="0" smtClean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Сложные предложения с использованием составных подчинительных союзов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800" cap="none" smtClean="0">
                <a:latin typeface="Verdana" pitchFamily="34" charset="0"/>
              </a:rPr>
              <a:t>СПИСОК ЛИТЕРАТУРЫ</a:t>
            </a:r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>
          <a:xfrm>
            <a:off x="107504" y="1988840"/>
            <a:ext cx="8640960" cy="4373563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ru-RU" sz="1600" b="1" dirty="0" err="1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Солганик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 Г.Я. Стилистика текста: Учебное пособие 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/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 Г.Я. </a:t>
            </a:r>
            <a:r>
              <a:rPr lang="ru-RU" sz="1600" b="1" dirty="0" err="1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Солганик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- М.: Флинта: Наука, 1997. – 256 с.</a:t>
            </a:r>
          </a:p>
          <a:p>
            <a:pPr eaLnBrk="1" hangingPunct="1">
              <a:buFont typeface="Wingdings" pitchFamily="2" charset="2"/>
              <a:buChar char="Ø"/>
            </a:pPr>
            <a:endParaRPr lang="en-US" sz="1600" b="1" dirty="0" smtClean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Голуб И.Б. Русский язык и культура речи: Учебное пособие /И.Б. Голуб - М.: Логос, 2010. – 355 с. 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16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Кожина М.Н., </a:t>
            </a:r>
            <a:r>
              <a:rPr lang="ru-RU" sz="1600" b="1" dirty="0" err="1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Дускаева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 Л.Р., </a:t>
            </a:r>
            <a:r>
              <a:rPr lang="ru-RU" sz="1600" b="1" dirty="0" err="1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Салимовский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 В.А. Стилистика русского языка - М.: Флинта: Наука, 2008. - 464 с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1600" b="1" dirty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Колесникова Н.И. От конспекта к диссертации: Учебное пособие по развитию навыков письменной речи / Колесникова Н.И. - М.: Флинта: Наука, 2008. - 288 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1463</TotalTime>
  <Words>1251</Words>
  <Application>Microsoft Office PowerPoint</Application>
  <PresentationFormat>Экран (4:3)</PresentationFormat>
  <Paragraphs>115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Аптека</vt:lpstr>
      <vt:lpstr>  ПРИЗНАКИ НАУЧНОГО СТИЛЯ    ИЗЛОЖЕНИЯ ТЕКСТА    ВЫПОЛНИЛА: ЖЕЛУДОВА О.С., СПЕЦИАЛЬНОСТЬ - 08.00.05  </vt:lpstr>
      <vt:lpstr>СОДЕРЖАНИЕ</vt:lpstr>
      <vt:lpstr>ОБЩАЯ ХАРАКТЕРИСТИКА СТИЛЯ</vt:lpstr>
      <vt:lpstr>ОТЛИЧИТЕЛЬНЫЕ ЧЕРТЫ </vt:lpstr>
      <vt:lpstr>ЛЕКСИКА СТИЛЯ</vt:lpstr>
      <vt:lpstr>МОРФОЛОГИЧЕСКИЕ ПРИЗНАКИ</vt:lpstr>
      <vt:lpstr>СИНТАКСИЧЕСКИЕ ПРИЗНАКИ</vt:lpstr>
      <vt:lpstr>СПИСОК ЛИТЕРАТУРЫ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Признаки научного стиля  изложения текста</dc:title>
  <cp:lastModifiedBy>veselova</cp:lastModifiedBy>
  <cp:revision>65</cp:revision>
  <dcterms:modified xsi:type="dcterms:W3CDTF">2011-12-09T08:51:47Z</dcterms:modified>
</cp:coreProperties>
</file>