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notesMasterIdLst>
    <p:notesMasterId r:id="rId11"/>
  </p:notesMasterIdLst>
  <p:handoutMasterIdLst>
    <p:handoutMasterId r:id="rId12"/>
  </p:handoutMasterIdLst>
  <p:sldIdLst>
    <p:sldId id="670" r:id="rId2"/>
    <p:sldId id="784" r:id="rId3"/>
    <p:sldId id="785" r:id="rId4"/>
    <p:sldId id="786" r:id="rId5"/>
    <p:sldId id="787" r:id="rId6"/>
    <p:sldId id="714" r:id="rId7"/>
    <p:sldId id="788" r:id="rId8"/>
    <p:sldId id="789" r:id="rId9"/>
    <p:sldId id="790" r:id="rId10"/>
  </p:sldIdLst>
  <p:sldSz cx="9144000" cy="6858000" type="screen4x3"/>
  <p:notesSz cx="6669088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ricaenco" initials="g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EFF7"/>
    <a:srgbClr val="CC0099"/>
    <a:srgbClr val="CAE4EC"/>
    <a:srgbClr val="FFFF99"/>
    <a:srgbClr val="FF66FF"/>
    <a:srgbClr val="FFB7B7"/>
    <a:srgbClr val="66CCFF"/>
    <a:srgbClr val="E9E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7481" autoAdjust="0"/>
  </p:normalViewPr>
  <p:slideViewPr>
    <p:cSldViewPr>
      <p:cViewPr>
        <p:scale>
          <a:sx n="100" d="100"/>
          <a:sy n="100" d="100"/>
        </p:scale>
        <p:origin x="-294" y="-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9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-2238" y="-90"/>
      </p:cViewPr>
      <p:guideLst>
        <p:guide orient="horz" pos="3128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83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6663" y="0"/>
            <a:ext cx="2890837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2CB10A4C-1973-4AC8-A421-1FDEEB53113E}" type="datetimeFigureOut">
              <a:rPr lang="ru-RU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890838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6663" y="9429750"/>
            <a:ext cx="2890837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0422DE9C-66AB-4F7D-94B3-F05A8AA9DF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917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83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6663" y="0"/>
            <a:ext cx="2890837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7EA535F-990E-448D-889B-5A1A57F94B62}" type="datetimeFigureOut">
              <a:rPr lang="ru-RU"/>
              <a:pPr>
                <a:defRPr/>
              </a:pPr>
              <a:t>16.12.2011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r>
              <a:rPr lang="ru-RU" noProof="0" dirty="0" smtClean="0"/>
              <a:t>  </a:t>
            </a:r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750" y="4714875"/>
            <a:ext cx="5335588" cy="44688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90838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6663" y="9429750"/>
            <a:ext cx="2890837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BAC7D93-B15E-4B23-BD70-00B78B90CC2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66743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96C43CB-3BC9-431C-AB28-DF445BA74316}" type="slidenum">
              <a:rPr lang="ru-RU" smtClean="0">
                <a:cs typeface="Arial" charset="0"/>
              </a:rPr>
              <a:pPr/>
              <a:t>1</a:t>
            </a:fld>
            <a:endParaRPr 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4008" indent="0" algn="just"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Вторичные тексты с древних времен использовались в функции сохранения и осмысления культурного наследия народа, а также для отражения социальной действительности. </a:t>
            </a:r>
          </a:p>
          <a:p>
            <a:pPr marL="64008" indent="0" algn="just"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	Первые формы таких текстов носят название «миф». Миф характеризуется тем, что он фиксирует повторяющийся стандартный опыт людей. Так представления о богах и героях, их деяниях, о структуре и законах мира миф превращает в готовое полноценное знание.</a:t>
            </a:r>
          </a:p>
          <a:p>
            <a:pPr marL="64008" indent="0" algn="just"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	Первичными текстами для мифов были предания полудиких племен, которые были записаны и структурированы в качестве носителей знаний. Человечество всегда стремилось запечатлеть свой опыт и культуру, чтобы они были доступны последующим поколениям.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AC7D93-B15E-4B23-BD70-00B78B90CC2E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703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Актуальность рассматриваемой темы заключается в том, что вторичные текстовые образования сегодня занимают все более прочные позиции в ряду речевых произведений, функционирующих в коммуникативном пространстве общества. Умение изложить содержание прочитанного, услышанного, пересказать его с другой целью, составить резюме, аннотацию, реферировать текст, передать информацию конспективно или </a:t>
            </a:r>
            <a:r>
              <a:rPr lang="ru-RU" sz="1200" b="0" dirty="0" err="1" smtClean="0">
                <a:latin typeface="Times New Roman" pitchFamily="18" charset="0"/>
                <a:cs typeface="Times New Roman" pitchFamily="18" charset="0"/>
              </a:rPr>
              <a:t>тезисно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, а иногда </a:t>
            </a:r>
            <a:r>
              <a:rPr lang="ru-RU" sz="1200" b="0" dirty="0" err="1" smtClean="0">
                <a:latin typeface="Times New Roman" pitchFamily="18" charset="0"/>
                <a:cs typeface="Times New Roman" pitchFamily="18" charset="0"/>
              </a:rPr>
              <a:t>пародийносоставляют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 основу коммуникативной компетенции языковой личности и ее речевого поведения. </a:t>
            </a:r>
            <a:endParaRPr lang="ru-RU" sz="1200" b="0" i="0" u="none" strike="noStrike" kern="1200" baseline="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Как 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отмечает 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Ионова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С.В.,  современных лингвистических концепциях (Арнольд 2000; Болдырев, Бабина 2004; Вербицкая 2000; 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Голев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Сайкова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2002; 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Ионова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2006; 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Майданова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 1994; Мурзин, Штерн 1991; Новиков 2002; Сахарный 2002; 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Чувакин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 1998 и др.) вторичные речевые произведения предстают как сложные 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когнитивно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-коммуникативные образования, опирающиеся на систему языка и функционирующие в пространстве текстов и пространстве культуры.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AC7D93-B15E-4B23-BD70-00B78B90CC2E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96621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pPr marL="64008" indent="0" algn="just">
              <a:buNone/>
            </a:pP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В лингвистике существует несколько направлений, в рамках которых ученые оперируют понятиями «первичных» и «вторичных» текстов: </a:t>
            </a:r>
          </a:p>
          <a:p>
            <a:pPr marL="521208" indent="-457200" algn="just">
              <a:buFont typeface="+mj-lt"/>
              <a:buAutoNum type="arabicPeriod"/>
            </a:pP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Во-первых, такая терминология является достаточно общепринятой в </a:t>
            </a:r>
            <a:r>
              <a:rPr lang="ru-RU" sz="1200" b="0" dirty="0" err="1" smtClean="0">
                <a:latin typeface="Times New Roman" pitchFamily="18" charset="0"/>
                <a:cs typeface="Times New Roman" pitchFamily="18" charset="0"/>
              </a:rPr>
              <a:t>переводоведении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, где под первичным текстом понимают исходное речевое произведение, а под вторичным - его перевод на другой язык. </a:t>
            </a:r>
          </a:p>
          <a:p>
            <a:pPr marL="521208" indent="-457200" algn="just">
              <a:buFont typeface="+mj-lt"/>
              <a:buAutoNum type="arabicPeriod"/>
            </a:pP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Во-вторых, другие ученые рассматривают понятие и особенности вторичных текстов под другим углом. Так на первый план выдвигаются, в первом случае, лингвостилистическая и композиционно-образная оригинальность, а во втором - оригинальность сообщаемой информации.</a:t>
            </a:r>
            <a:endParaRPr lang="ru-RU" sz="1200" b="0" i="0" u="none" strike="noStrike" kern="1200" baseline="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rtl="0"/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Первое 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направление, связанное с категорией «первичности/вторичности», представляет собой исследование художественного дискурса. В 1983 г. М.В. Вербицкая предложила термин «вторичный текст» для обозначения художественных произведений, обладающих «несомненной стилистической ценностью», но «характеризующихся стилистической несамостоятельностью», вследствие того, что они «воспроизводят характерные черты лингвостилистической и композиционно-образной организации» оригинального произведения речи. М.В. Вербицкая выделила такие основные разновидности художественного вторичного текста, как пародия, перифраз и стилизация. Важно отметить, что, согласно данной концепции, вторичные произведения речи не могут быть до конца поняты и оценены без обращения к первоисточнику.</a:t>
            </a:r>
          </a:p>
          <a:p>
            <a:pPr rtl="0"/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Вторым направлением является принятое в научной коммуникации разделение текстов на первичные и вторичные в зависимости от «содержания сообщаемого научного знания» или, в терминологии, в зависимости от «степени обобщения научных сведений». На основании этого учеными выделяются первичные и вторичные научные тексты.</a:t>
            </a:r>
          </a:p>
          <a:p>
            <a:pPr rtl="0"/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Таким образом, в основе понятия «первичного (научного) текста» лежит феномен «первичной информативности», в то время как для анализа вторичных текстов важное значение приобретает понятие «вторичной информативности».</a:t>
            </a:r>
          </a:p>
          <a:p>
            <a:pPr rtl="0"/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Е.В. Сухая в своих работах отмечает, что композиционная структура первичных текстов не воспроизводит композицию какого-либо другого текста. По своей смысловой структуре первичные научные тексты представляют триединство известного старого знания, нового авторского и прогнозируемого знания. Однако в содержательно-тематическом отношении первичные тексты обнаруживают иное соотношение «новизны и преемственности», чем вторичные тексты. «Чужое» в первичном научном тексте вытесняется и трансформируется в «свое».</a:t>
            </a:r>
          </a:p>
          <a:p>
            <a:pPr rtl="0"/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Рассматривая научный текст как процесс становления какой-либо теории, необходимо отметить, что его структура отражает структуру познавательной деятельности когнитивных фаз: проблемная ситуация/ проблема - гипотеза - доказательство гипотезы - вывод. В.Е. Чернявская подчеркивает, что приведенная выше структура характерна исключительно для первичных научных произведений, которые непосредственно обращены к объекту научно познаваемой деятельности.</a:t>
            </a:r>
          </a:p>
          <a:p>
            <a:pPr rtl="0"/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Примерами первичных научных текстов являются научные и научно-популярные монографии, журнальные и газетные статьи и некоторые другие типы текстов.</a:t>
            </a:r>
          </a:p>
          <a:p>
            <a:pPr rtl="0"/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 основу выделения вторичных научных текстов положено понятие «вторичной информативности». Ядром вторичной информативности является «наиболее важная и полезная семантическая информация первоисточника». Вторичная семантическая информация, по утверждению В.Е. Чернявской, характеризуется минимумом избыточности благодаря информационной компрессии.</a:t>
            </a:r>
          </a:p>
          <a:p>
            <a:pPr rtl="0"/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Во вторичных текстах содержатся результаты переработки текста, созданного другим автором, т. е. «аналитико-синтетической» или «информационной» переработки первичных научных документов. По мнению А.А. 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Вейзе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, вторичный текст является «продуктом информационного анализа и синтеза» и как речевой вид деятельности имеет рецептивно - продуктивную направленность. То есть процесс создания вторичного текста предполагает прием и последующую переработку речевого сообщения (рецепцию), а также выдачу переработанного сообщения (репродукцию).</a:t>
            </a:r>
          </a:p>
          <a:p>
            <a:pPr rtl="0"/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Вторичные тексты выполняют, прежде всего, коммуникативно-посредническую функцию и служат для распространения информации о научных достижениях.</a:t>
            </a:r>
          </a:p>
          <a:p>
            <a:pPr rtl="0"/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Таким образом, во вторичном тексте совершенно особым образом сочетается «свое» и «чужое»: чужое знание занимает доминирующее положение, несмотря на вносимые автором вторичного текста критические поправки и комментарии.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AC7D93-B15E-4B23-BD70-00B78B90CC2E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1302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rtl="0"/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Далее рассмотрим некоторые виды вторичных текстов более подробно.</a:t>
            </a:r>
          </a:p>
          <a:p>
            <a:pPr rtl="0"/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М.И. ЧЕТВЕРНИНА отмечает, что обычно ко вторичным относятся такие виды текстов, как поисковая аннотация, библиографическое описание, аннотация, реферат, конспект, перевод и рецензия.</a:t>
            </a:r>
          </a:p>
          <a:p>
            <a:pPr rtl="0"/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 специальной литературе по лингвистике текста этим видам вторичных текстов даются следующие определения.</a:t>
            </a:r>
          </a:p>
          <a:p>
            <a:pPr rtl="0"/>
            <a:r>
              <a:rPr lang="ru-RU" sz="1200" b="1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Поисковая аннотация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получается в результате индексирования, то есть выявления основного тематического содержания текста и выражения его в виде набора ключевых слов. Как правило, поисковая аннотация содержит 5-15 ключевых слов, в качестве которых выступают наиболее важные семантические стержни (смысловые вехи) содержательной композиции текста. Она позволяет пользователю определить свою потребность в базовом тексте.</a:t>
            </a:r>
          </a:p>
          <a:p>
            <a:pPr rtl="0"/>
            <a:r>
              <a:rPr lang="ru-RU" sz="1200" b="1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Библиографическое описание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- результат выявления основных характеристик данного документа (автор, название, язык и место создания, объём и т. д.), позволяющих отличить данный документ от других и быстро найти его. Особенностью этого вида является то, что в данном случае рассматривается не только и не столько текст, сколько документ в целом, то есть особенности его оформления.</a:t>
            </a:r>
          </a:p>
          <a:p>
            <a:pPr rtl="0"/>
            <a:r>
              <a:rPr lang="ru-RU" sz="1200" b="1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Аннотация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- предельно краткое изложение основного содержания первичного текста в виде перечня основных вопросов, дающего представление о его тематике, а также указывающего на возможного адресата данной информации. Из этого определения следует, что аннотация является результатом максимальной компрессии (сжатия) текста оригинала. Отсюда и основное требование к ней: объем аннотации не должен превышать пяти предложений (примерно 500 печатных знаков).</a:t>
            </a:r>
          </a:p>
          <a:p>
            <a:pPr rtl="0"/>
            <a:r>
              <a:rPr lang="ru-RU" sz="1200" b="1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Реферат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, как и аннотация, предполагает выявление основных элементов содержания текста (объект исследования, его характеристики, методы исследования, аспекты рассмотрения, условия и т. д.) и их представление в виде относительно краткого вторичного текста. Однако, в отличие от аннотации, он позволяет установить, что именно говорится в исходном тексте. Реферат - это изложение сущности вопросов, рассмотренных в оригинале.</a:t>
            </a:r>
          </a:p>
          <a:p>
            <a:pPr rtl="0"/>
            <a:r>
              <a:rPr lang="ru-RU" sz="1200" b="1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Конспект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получается в результате операции конспектирования, т. е. передачи содержания текста в несколько более краткой и удобной для пользователя форме с сохранением последовательности изложения сведений в исходном тексте.</a:t>
            </a:r>
          </a:p>
          <a:p>
            <a:pPr rtl="0"/>
            <a:r>
              <a:rPr lang="ru-RU" sz="1200" b="1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Перевод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есть изложение содержание текста, созданного на одном языке, в виде вторичного текста на другом языке с соблюдением тождества смысла и особенностей оригинала.</a:t>
            </a:r>
          </a:p>
          <a:p>
            <a:pPr rtl="0"/>
            <a:r>
              <a:rPr lang="ru-RU" sz="1200" b="1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Рецензия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включает передачу в виде вторичного текста основного содержания анализируемого текста, но с одновременной его критической оценкой.</a:t>
            </a:r>
          </a:p>
          <a:p>
            <a:pPr rtl="0"/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 процессе функционирования информационных систем вторичные тексты замещают исходные тексты. В ряде режимов информационного обслуживания, в библиотеках, при пользовании перечнями литературы и каталогами (в том числе и электронными) мы сталкиваемся с вторичными текстами, такими, как заглавие, поисковая аннотация, аннотация, реферат и перевод, которые замещают исходный базовый текст. При этом пользователь (абонент информационной системы) имеет возможность определить свою потребность в базовом тексте только на основании вторичных текстов. Естественно, это вызывает повышенные требования к качеству и степени эквивалентности вторичных текстов. Чрезвычайно важной для всей информационной деятельности становится проблема искажения информации при преобразовании исходного текста.</a:t>
            </a:r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8867013-8E43-4F45-B6BC-ADF09032DDF5}" type="slidenum">
              <a:rPr lang="ru-RU" smtClean="0">
                <a:cs typeface="Arial" charset="0"/>
              </a:rPr>
              <a:pPr/>
              <a:t>6</a:t>
            </a:fld>
            <a:endParaRPr 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В заключении необходимо отметить, что появление в лингвистике понятий «первичной/вторичной информативности» и «первичного/вторичного текста» было вызвано практической необходимостью поиска эффективных способов уплотнения информации. Информационная перенасыщенность, которой характеризуется сегодняшний день, связана с тем, что «человечество производит информации больше, чем может практически освоить». Для преодоления проблемы между ростом объема научного знания и возможностями ее усвоения требуется найти эффективные способы преобразования информации. Одним из таких способов, без сомнения, является вторичный научный текст: он позволяет провести преобразование информации таким образом, при котором сохраняется ее информационная ценность.</a:t>
            </a:r>
            <a:endParaRPr lang="ru-RU" sz="1200" b="0" i="0" u="none" strike="noStrike" kern="1200" baseline="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Вторичные 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тексты занимают все более прочные позиции в ряду речевых произведений, функционирующих в коммуникативном пространстве общества. С точки зрения истории культуры данное обстоятельство является закономерным: переходные эпохи (периоды «горячих культур», 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втерминологии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 К. Леви-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Стросса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), одна из которых характеризует духовное развитие современного российского общества, знаменуются возрождением традиционных текстов, канонические произведения интерпретируются заново, возрождая ценности прошлых эпох, вновь переживается или переосмысливается их содержание.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AC7D93-B15E-4B23-BD70-00B78B90CC2E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041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65B50CFB-420B-4D12-B1F9-ED5890E1D828}" type="datetimeFigureOut">
              <a:rPr lang="ru-RU" smtClean="0"/>
              <a:pPr>
                <a:defRPr/>
              </a:pPr>
              <a:t>16.12.2011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FF9ED0F-294C-4A67-B412-BFA9F07D15F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02310F0-1A26-44DC-AAE6-7FBED3AAA534}" type="datetimeFigureOut">
              <a:rPr lang="ru-RU" smtClean="0"/>
              <a:pPr>
                <a:defRPr/>
              </a:pPr>
              <a:t>16.12.2011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9DF0ED-FE33-47B6-B37C-D70640171EE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6FBC704-5B89-4372-B805-CA59EF049339}" type="datetimeFigureOut">
              <a:rPr lang="ru-RU" smtClean="0"/>
              <a:pPr>
                <a:defRPr/>
              </a:pPr>
              <a:t>16.12.2011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0E59AD-9337-45A9-B2C2-02C2834BD9B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pPr>
              <a:defRPr/>
            </a:pPr>
            <a:fld id="{FB9DD6FF-B7AA-4786-86AF-A7300B2D43BF}" type="datetimeFigureOut">
              <a:rPr lang="ru-RU" smtClean="0"/>
              <a:pPr>
                <a:defRPr/>
              </a:pPr>
              <a:t>16.12.2011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1DA544-3DA6-4C17-8CC2-1321F0E4100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pPr>
              <a:defRPr/>
            </a:pPr>
            <a:fld id="{73847239-0607-482C-A57D-FF6B0FAD4DB7}" type="datetimeFigureOut">
              <a:rPr lang="ru-RU" smtClean="0"/>
              <a:pPr>
                <a:defRPr/>
              </a:pPr>
              <a:t>16.12.2011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pPr>
              <a:defRPr/>
            </a:pPr>
            <a:fld id="{212CFD46-8EEB-4663-B386-F1529DC3115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fld id="{6E13DEF8-08C1-4321-97C0-E91B300DA0ED}" type="datetimeFigureOut">
              <a:rPr lang="ru-RU" smtClean="0"/>
              <a:pPr>
                <a:defRPr/>
              </a:pPr>
              <a:t>16.12.2011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CF9D453A-7286-456B-BF44-A2ED990DFB7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pPr>
              <a:defRPr/>
            </a:pPr>
            <a:fld id="{CA157C9B-CF89-4A2A-AC66-47EC18547F2A}" type="datetimeFigureOut">
              <a:rPr lang="ru-RU" smtClean="0"/>
              <a:pPr>
                <a:defRPr/>
              </a:pPr>
              <a:t>16.12.2011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B632E895-E864-4FA6-8916-F80806CECE1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B12948-0096-45A4-BECA-BD02C2ECC413}" type="datetimeFigureOut">
              <a:rPr lang="ru-RU" smtClean="0"/>
              <a:pPr>
                <a:defRPr/>
              </a:pPr>
              <a:t>16.12.2011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2DAAE7-1662-47B7-96A9-F9752A1778B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fld id="{9D9E8804-CE27-46CE-9F68-44D3FCE27CC7}" type="datetimeFigureOut">
              <a:rPr lang="ru-RU" smtClean="0"/>
              <a:pPr>
                <a:defRPr/>
              </a:pPr>
              <a:t>16.12.2011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B0199D27-4E55-4846-A63E-0104245527B7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DFB0179-7D5B-4358-ADB9-4D803AFA3810}" type="datetimeFigureOut">
              <a:rPr lang="ru-RU" smtClean="0"/>
              <a:pPr>
                <a:defRPr/>
              </a:pPr>
              <a:t>16.12.2011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400118E4-C0B1-477D-BCAC-DF79D335B53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C06D09CA-9A05-4A97-AA00-11721846E83E}" type="datetimeFigureOut">
              <a:rPr lang="ru-RU" smtClean="0"/>
              <a:pPr>
                <a:defRPr/>
              </a:pPr>
              <a:t>16.12.2011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9D1A8D7B-01C4-4A02-8D38-0ED96687F435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575CED4-1643-4A44-97C1-1AB9E73CF437}" type="datetimeFigureOut">
              <a:rPr lang="ru-RU" smtClean="0"/>
              <a:pPr>
                <a:defRPr/>
              </a:pPr>
              <a:t>16.12.2011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A0AFB3A-9EE6-4C24-BDFC-918F3E2656B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is.park.ru/doc.jsp?urn=49050440" TargetMode="External"/><Relationship Id="rId2" Type="http://schemas.openxmlformats.org/officeDocument/2006/relationships/hyperlink" Target="http://linguamobilis.ucoz.ru/2011/29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dissercat.com/content/approksimatsiya-soderzhaniya-vtorichnykh-tekstov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293813" y="142875"/>
            <a:ext cx="8051800" cy="3571875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50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50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50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50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50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50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700" dirty="0"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1222375" y="2571744"/>
            <a:ext cx="7564467" cy="2071702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ПОНЯТИЕ О ВТОРИЧНЫХ ТЕКСТАХ</a:t>
            </a:r>
            <a:r>
              <a:rPr lang="ru-RU" sz="3200" b="1" strike="sngStrike" dirty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/>
            </a:r>
            <a:br>
              <a:rPr lang="ru-RU" sz="3200" b="1" strike="sngStrike" dirty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</a:br>
            <a:r>
              <a:rPr lang="ru-RU" sz="3200" b="1" strike="sngStrike" dirty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</a:t>
            </a:r>
            <a:endParaRPr lang="en-US" sz="3200" b="1" strike="sngStrike" dirty="0"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</p:txBody>
      </p:sp>
      <p:sp>
        <p:nvSpPr>
          <p:cNvPr id="18444" name="Подзаголовок 2"/>
          <p:cNvSpPr>
            <a:spLocks/>
          </p:cNvSpPr>
          <p:nvPr/>
        </p:nvSpPr>
        <p:spPr bwMode="auto">
          <a:xfrm>
            <a:off x="6143625" y="857250"/>
            <a:ext cx="21431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en-GB" sz="1400" b="1" dirty="0">
              <a:latin typeface="Century Gothic" pitchFamily="34" charset="0"/>
            </a:endParaRPr>
          </a:p>
        </p:txBody>
      </p:sp>
      <p:sp>
        <p:nvSpPr>
          <p:cNvPr id="18445" name="TextBox 13"/>
          <p:cNvSpPr txBox="1">
            <a:spLocks noChangeArrowheads="1"/>
          </p:cNvSpPr>
          <p:nvPr/>
        </p:nvSpPr>
        <p:spPr bwMode="auto">
          <a:xfrm>
            <a:off x="1714500" y="4714875"/>
            <a:ext cx="300037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Аспирант НОУ Мурманского гуманитарного института</a:t>
            </a:r>
          </a:p>
          <a:p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Грицаенко 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Роман Анатольевич 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 презентации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История появления вторичных текстов</a:t>
            </a:r>
          </a:p>
          <a:p>
            <a:r>
              <a:rPr lang="ru-RU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Актуальность вторичных текстов на современном этапе</a:t>
            </a:r>
          </a:p>
          <a:p>
            <a:r>
              <a:rPr lang="ru-RU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Сферы исследования понятия и сущности вторичных </a:t>
            </a:r>
            <a:r>
              <a:rPr lang="ru-RU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текстов</a:t>
            </a:r>
          </a:p>
          <a:p>
            <a:r>
              <a:rPr lang="ru-RU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Виды </a:t>
            </a:r>
            <a:r>
              <a:rPr lang="ru-RU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вторичных </a:t>
            </a:r>
            <a:r>
              <a:rPr lang="ru-RU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текстов</a:t>
            </a:r>
            <a:endParaRPr lang="ru-RU" b="1" dirty="0">
              <a:ln w="6350">
                <a:solidFill>
                  <a:schemeClr val="accent1">
                    <a:shade val="43000"/>
                  </a:schemeClr>
                </a:solidFill>
              </a:ln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r>
              <a:rPr lang="ru-RU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Заключение</a:t>
            </a:r>
            <a:endParaRPr lang="ru-RU" b="1" dirty="0">
              <a:ln w="6350">
                <a:solidFill>
                  <a:schemeClr val="accent1">
                    <a:shade val="43000"/>
                  </a:schemeClr>
                </a:solidFill>
              </a:ln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r>
              <a:rPr lang="ru-RU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Использованная литература</a:t>
            </a:r>
            <a:endParaRPr lang="ru-RU" b="1" dirty="0">
              <a:ln w="6350">
                <a:solidFill>
                  <a:schemeClr val="accent1">
                    <a:shade val="43000"/>
                  </a:schemeClr>
                </a:solidFill>
              </a:ln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64008" indent="0">
              <a:buNone/>
            </a:pPr>
            <a:endParaRPr lang="ru-RU" sz="4000" b="1" dirty="0">
              <a:ln w="6350">
                <a:solidFill>
                  <a:schemeClr val="accent1">
                    <a:shade val="43000"/>
                  </a:schemeClr>
                </a:solidFill>
              </a:ln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095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История появления вторичных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текстов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140968"/>
            <a:ext cx="1728192" cy="3275856"/>
          </a:xfrm>
        </p:spPr>
        <p:txBody>
          <a:bodyPr>
            <a:normAutofit/>
          </a:bodyPr>
          <a:lstStyle/>
          <a:p>
            <a:pPr marL="64008" indent="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2417" y="3099121"/>
            <a:ext cx="2016224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Предания полудиких племен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442742" y="3099121"/>
            <a:ext cx="2016224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Миф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725344" y="3099121"/>
            <a:ext cx="2016224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Вторичные тексты</a:t>
            </a:r>
            <a:endParaRPr lang="ru-RU" b="1" dirty="0"/>
          </a:p>
        </p:txBody>
      </p:sp>
      <p:sp>
        <p:nvSpPr>
          <p:cNvPr id="9" name="Стрелка вправо 8"/>
          <p:cNvSpPr/>
          <p:nvPr/>
        </p:nvSpPr>
        <p:spPr>
          <a:xfrm>
            <a:off x="2339752" y="3396865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5580112" y="3396865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39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Актуальность вторичных текстов на современном этапе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4008" indent="0" algn="just">
              <a:lnSpc>
                <a:spcPct val="200000"/>
              </a:lnSpc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торичные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текстовые образования сегодня занимают все более прочные позиции в ряду речевых произведений, функционирующих в коммуникативном пространстве общества. </a:t>
            </a:r>
          </a:p>
        </p:txBody>
      </p:sp>
    </p:spTree>
    <p:extLst>
      <p:ext uri="{BB962C8B-B14F-4D97-AF65-F5344CB8AC3E}">
        <p14:creationId xmlns:p14="http://schemas.microsoft.com/office/powerpoint/2010/main" val="111930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Сферы исследования понятия 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сущности 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вторичных текстов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4008" indent="0" algn="just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47664" y="2425105"/>
            <a:ext cx="604867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4008" indent="0"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Вторичные тексты исследуются учеными в рамках двух основных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направлений: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95536" y="4365104"/>
            <a:ext cx="331236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исследование художественного дискурса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5652120" y="4365104"/>
            <a:ext cx="316835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степень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обобщения научных сведений</a:t>
            </a:r>
            <a:endParaRPr lang="ru-RU" dirty="0"/>
          </a:p>
        </p:txBody>
      </p:sp>
      <p:sp>
        <p:nvSpPr>
          <p:cNvPr id="14" name="Стрелка вниз 13"/>
          <p:cNvSpPr/>
          <p:nvPr/>
        </p:nvSpPr>
        <p:spPr>
          <a:xfrm>
            <a:off x="1809404" y="3645024"/>
            <a:ext cx="484632" cy="4743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6876256" y="3645024"/>
            <a:ext cx="484632" cy="4743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594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3"/>
          <p:cNvSpPr txBox="1">
            <a:spLocks noChangeArrowheads="1"/>
          </p:cNvSpPr>
          <p:nvPr/>
        </p:nvSpPr>
        <p:spPr bwMode="auto">
          <a:xfrm>
            <a:off x="-1" y="142875"/>
            <a:ext cx="90011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Виды вторичных </a:t>
            </a:r>
            <a:r>
              <a:rPr lang="ru-RU" sz="4000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текстов</a:t>
            </a:r>
            <a:endParaRPr lang="ru-RU" sz="4000" b="1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6638" name="TextBox 26"/>
          <p:cNvSpPr txBox="1">
            <a:spLocks noChangeArrowheads="1"/>
          </p:cNvSpPr>
          <p:nvPr/>
        </p:nvSpPr>
        <p:spPr bwMode="auto">
          <a:xfrm>
            <a:off x="609450" y="2207628"/>
            <a:ext cx="38576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buSzPct val="150000"/>
            </a:pPr>
            <a:r>
              <a:rPr lang="ru-RU" sz="2400" b="1" dirty="0"/>
              <a:t>П</a:t>
            </a:r>
            <a:r>
              <a:rPr lang="ru-RU" sz="2400" b="1" dirty="0" smtClean="0"/>
              <a:t>оисковая </a:t>
            </a:r>
            <a:r>
              <a:rPr lang="ru-RU" sz="2400" b="1" dirty="0"/>
              <a:t>аннотация</a:t>
            </a:r>
            <a:endParaRPr lang="ru-RU" sz="24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39" name="TextBox 27"/>
          <p:cNvSpPr txBox="1">
            <a:spLocks noChangeArrowheads="1"/>
          </p:cNvSpPr>
          <p:nvPr/>
        </p:nvSpPr>
        <p:spPr bwMode="auto">
          <a:xfrm>
            <a:off x="609450" y="3337511"/>
            <a:ext cx="35004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 algn="ctr">
              <a:buSzPct val="150000"/>
            </a:pPr>
            <a:r>
              <a:rPr lang="ru-RU" sz="2400" b="1" dirty="0"/>
              <a:t>Библиографическое описание</a:t>
            </a:r>
            <a:r>
              <a:rPr lang="ru-RU" sz="2400" dirty="0"/>
              <a:t> </a:t>
            </a:r>
            <a:endParaRPr lang="ru-RU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40" name="TextBox 28"/>
          <p:cNvSpPr txBox="1">
            <a:spLocks noChangeArrowheads="1"/>
          </p:cNvSpPr>
          <p:nvPr/>
        </p:nvSpPr>
        <p:spPr bwMode="auto">
          <a:xfrm>
            <a:off x="739750" y="4503155"/>
            <a:ext cx="39290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SzPct val="150000"/>
            </a:pPr>
            <a:r>
              <a:rPr lang="ru-RU" sz="2400" b="1" dirty="0"/>
              <a:t>Аннотация</a:t>
            </a:r>
            <a:endParaRPr lang="ru-RU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41" name="TextBox 29"/>
          <p:cNvSpPr txBox="1">
            <a:spLocks noChangeArrowheads="1"/>
          </p:cNvSpPr>
          <p:nvPr/>
        </p:nvSpPr>
        <p:spPr bwMode="auto">
          <a:xfrm>
            <a:off x="739750" y="5630755"/>
            <a:ext cx="38576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>
              <a:buSzPct val="150000"/>
            </a:pPr>
            <a:r>
              <a:rPr lang="ru-RU" sz="2400" b="1" dirty="0"/>
              <a:t>Реферат</a:t>
            </a:r>
            <a:endParaRPr lang="ru-RU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43" name="TextBox 31"/>
          <p:cNvSpPr txBox="1">
            <a:spLocks noChangeArrowheads="1"/>
          </p:cNvSpPr>
          <p:nvPr/>
        </p:nvSpPr>
        <p:spPr bwMode="auto">
          <a:xfrm>
            <a:off x="5724128" y="2259599"/>
            <a:ext cx="39290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SzPct val="150000"/>
              <a:tabLst>
                <a:tab pos="0" algn="l"/>
              </a:tabLst>
            </a:pPr>
            <a:r>
              <a:rPr lang="ru-RU" sz="2400" b="1" dirty="0"/>
              <a:t>Конспект</a:t>
            </a:r>
            <a:endParaRPr lang="ru-RU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44" name="TextBox 32"/>
          <p:cNvSpPr txBox="1">
            <a:spLocks noChangeArrowheads="1"/>
          </p:cNvSpPr>
          <p:nvPr/>
        </p:nvSpPr>
        <p:spPr bwMode="auto">
          <a:xfrm>
            <a:off x="5724127" y="3350628"/>
            <a:ext cx="39290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SzPct val="150000"/>
              <a:tabLst>
                <a:tab pos="0" algn="l"/>
              </a:tabLst>
            </a:pPr>
            <a:r>
              <a:rPr lang="ru-RU" sz="2400" b="1" dirty="0"/>
              <a:t>Перевод</a:t>
            </a:r>
            <a:endParaRPr lang="ru-RU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45" name="TextBox 33"/>
          <p:cNvSpPr txBox="1">
            <a:spLocks noChangeArrowheads="1"/>
          </p:cNvSpPr>
          <p:nvPr/>
        </p:nvSpPr>
        <p:spPr bwMode="auto">
          <a:xfrm>
            <a:off x="5724126" y="4503155"/>
            <a:ext cx="39290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SzPct val="150000"/>
              <a:tabLst>
                <a:tab pos="0" algn="l"/>
              </a:tabLst>
            </a:pPr>
            <a:r>
              <a:rPr lang="ru-RU" sz="2400" b="1" dirty="0"/>
              <a:t>Рецензия</a:t>
            </a:r>
            <a:endParaRPr lang="ru-RU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4-конечная звезда 4"/>
          <p:cNvSpPr/>
          <p:nvPr/>
        </p:nvSpPr>
        <p:spPr>
          <a:xfrm>
            <a:off x="155302" y="2276522"/>
            <a:ext cx="432048" cy="392771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4-конечная звезда 23"/>
          <p:cNvSpPr/>
          <p:nvPr/>
        </p:nvSpPr>
        <p:spPr>
          <a:xfrm>
            <a:off x="177402" y="5665203"/>
            <a:ext cx="432048" cy="392771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4-конечная звезда 24"/>
          <p:cNvSpPr/>
          <p:nvPr/>
        </p:nvSpPr>
        <p:spPr>
          <a:xfrm>
            <a:off x="177402" y="4572049"/>
            <a:ext cx="432048" cy="392771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4-конечная звезда 25"/>
          <p:cNvSpPr/>
          <p:nvPr/>
        </p:nvSpPr>
        <p:spPr>
          <a:xfrm>
            <a:off x="155302" y="3360238"/>
            <a:ext cx="432048" cy="392771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4-конечная звезда 27"/>
          <p:cNvSpPr/>
          <p:nvPr/>
        </p:nvSpPr>
        <p:spPr>
          <a:xfrm>
            <a:off x="5143500" y="4503155"/>
            <a:ext cx="432048" cy="392771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4-конечная звезда 28"/>
          <p:cNvSpPr/>
          <p:nvPr/>
        </p:nvSpPr>
        <p:spPr>
          <a:xfrm>
            <a:off x="5143500" y="3366170"/>
            <a:ext cx="432048" cy="392771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4-конечная звезда 29"/>
          <p:cNvSpPr/>
          <p:nvPr/>
        </p:nvSpPr>
        <p:spPr>
          <a:xfrm>
            <a:off x="5143500" y="2276522"/>
            <a:ext cx="432048" cy="392771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5040560"/>
          </a:xfrm>
        </p:spPr>
        <p:txBody>
          <a:bodyPr>
            <a:noAutofit/>
          </a:bodyPr>
          <a:lstStyle/>
          <a:p>
            <a:pPr marL="64008" indent="0" algn="just">
              <a:lnSpc>
                <a:spcPct val="200000"/>
              </a:lnSpc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Вторичные тексты занимают все более прочные позиции в ряду речевых произведений, функционирующих в коммуникативном пространстве общества.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8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Использованная литература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64008" indent="0" algn="ctr">
              <a:buNone/>
            </a:pP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Статьи</a:t>
            </a:r>
          </a:p>
          <a:p>
            <a:pPr marL="64008" indent="0" algn="just">
              <a:buNone/>
            </a:pPr>
            <a:r>
              <a:rPr lang="ru-RU" sz="3200" b="1" dirty="0"/>
              <a:t>	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. Иванченко А.А. Функции вторичных текстов на примере германской легенды о «</a:t>
            </a:r>
            <a:r>
              <a:rPr lang="ru-RU" sz="3500" b="1" dirty="0" err="1">
                <a:latin typeface="Times New Roman" pitchFamily="18" charset="0"/>
                <a:cs typeface="Times New Roman" pitchFamily="18" charset="0"/>
              </a:rPr>
              <a:t>ERLKцNIG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» // LINGUA MOBILIS.2011. №3 (29) - 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  <a:hlinkClick r:id="rId2"/>
              </a:rPr>
              <a:t>http://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linguamobilis.ucoz.ru/2011/29.pdf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64008" indent="0" algn="just">
              <a:buNone/>
            </a:pP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2. Сухая 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Е.В. Тексты первичной и вторичной информативности в сфере научной коммуникации // Вестник МГОУ. Педагогика. 2011 - 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  <a:hlinkClick r:id="rId3"/>
              </a:rPr>
              <a:t>http://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  <a:hlinkClick r:id="rId3"/>
              </a:rPr>
              <a:t>is.park.ru/doc.jsp?urn=49050440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64008" indent="0" algn="just">
              <a:buNone/>
            </a:pP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3500" b="1" dirty="0" err="1" smtClean="0">
                <a:latin typeface="Times New Roman" pitchFamily="18" charset="0"/>
                <a:cs typeface="Times New Roman" pitchFamily="18" charset="0"/>
              </a:rPr>
              <a:t>Четверина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М.И. Обучение старшеклассников написанию вторичных текстов // Вестник МГОУ. Педагогика. 2011 - http://is.park.ru/doc.jsp?urn=46754833.  </a:t>
            </a:r>
            <a:endParaRPr lang="ru-RU" sz="3500" b="1" dirty="0" smtClean="0">
              <a:latin typeface="Times New Roman" pitchFamily="18" charset="0"/>
              <a:cs typeface="Times New Roman" pitchFamily="18" charset="0"/>
            </a:endParaRPr>
          </a:p>
          <a:p>
            <a:pPr marL="64008" indent="0" algn="just">
              <a:buNone/>
            </a:pPr>
            <a:endParaRPr lang="ru-RU" sz="3500" b="1" dirty="0">
              <a:latin typeface="Times New Roman" pitchFamily="18" charset="0"/>
              <a:cs typeface="Times New Roman" pitchFamily="18" charset="0"/>
            </a:endParaRPr>
          </a:p>
          <a:p>
            <a:pPr marL="64008" indent="0" algn="ctr">
              <a:buNone/>
            </a:pP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Диссертации</a:t>
            </a:r>
            <a:endParaRPr lang="ru-RU" sz="3500" b="1" dirty="0">
              <a:latin typeface="Times New Roman" pitchFamily="18" charset="0"/>
              <a:cs typeface="Times New Roman" pitchFamily="18" charset="0"/>
            </a:endParaRPr>
          </a:p>
          <a:p>
            <a:pPr marL="64008" indent="0" algn="just">
              <a:buNone/>
            </a:pP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500" b="1" dirty="0" err="1">
                <a:latin typeface="Times New Roman" pitchFamily="18" charset="0"/>
                <a:cs typeface="Times New Roman" pitchFamily="18" charset="0"/>
              </a:rPr>
              <a:t>Ионова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 С.В. Аппроксимация содержания вторичных текстов: </a:t>
            </a:r>
            <a:r>
              <a:rPr lang="ru-RU" sz="3500" b="1" dirty="0" err="1">
                <a:latin typeface="Times New Roman" pitchFamily="18" charset="0"/>
                <a:cs typeface="Times New Roman" pitchFamily="18" charset="0"/>
              </a:rPr>
              <a:t>Дис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. ... д-ра филологических наук. Волгоград, 2006. 459 с. - 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  <a:hlinkClick r:id="rId4"/>
              </a:rPr>
              <a:t>http://www.dissercat.com/content/approksimatsiya-soderzhaniya-vtorichnykh-tekstov.</a:t>
            </a:r>
          </a:p>
          <a:p>
            <a:pPr marL="64008" indent="0">
              <a:buNone/>
            </a:pPr>
            <a:endParaRPr lang="ru-RU" sz="35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15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3377530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5" name="TextBox 13"/>
          <p:cNvSpPr txBox="1">
            <a:spLocks noChangeArrowheads="1"/>
          </p:cNvSpPr>
          <p:nvPr/>
        </p:nvSpPr>
        <p:spPr bwMode="auto">
          <a:xfrm>
            <a:off x="1714500" y="4714875"/>
            <a:ext cx="300037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Аспирант НОУ Мурманского гуманитарного института</a:t>
            </a:r>
          </a:p>
          <a:p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Грицаенко 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Роман Анатольевич 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0167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26441</TotalTime>
  <Words>1431</Words>
  <Application>Microsoft Office PowerPoint</Application>
  <PresentationFormat>Экран (4:3)</PresentationFormat>
  <Paragraphs>89</Paragraphs>
  <Slides>9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Яркая</vt:lpstr>
      <vt:lpstr>Презентация PowerPoint</vt:lpstr>
      <vt:lpstr>План презентации</vt:lpstr>
      <vt:lpstr>История появления вторичных текстов</vt:lpstr>
      <vt:lpstr>Актуальность вторичных текстов на современном этапе</vt:lpstr>
      <vt:lpstr>Сферы исследования понятия и сущности вторичных текстов</vt:lpstr>
      <vt:lpstr>Презентация PowerPoint</vt:lpstr>
      <vt:lpstr>Заключение</vt:lpstr>
      <vt:lpstr>Использованная литература</vt:lpstr>
      <vt:lpstr>Спасибо за внимание!</vt:lpstr>
    </vt:vector>
  </TitlesOfParts>
  <Company>CSR-NW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Boze</dc:creator>
  <cp:lastModifiedBy>gricaenco</cp:lastModifiedBy>
  <cp:revision>2982</cp:revision>
  <dcterms:created xsi:type="dcterms:W3CDTF">2009-07-24T09:57:27Z</dcterms:created>
  <dcterms:modified xsi:type="dcterms:W3CDTF">2011-12-16T09:33:02Z</dcterms:modified>
</cp:coreProperties>
</file>